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Lst>
  <p:sldSz cx="18288000" cy="10287000"/>
  <p:notesSz cx="6858000" cy="9144000"/>
  <p:embeddedFontLst>
    <p:embeddedFont>
      <p:font typeface="Calibri" panose="020F0502020204030204" pitchFamily="34" charset="0"/>
      <p:regular r:id="rId25"/>
      <p:bold r:id="rId26"/>
      <p:italic r:id="rId27"/>
      <p:boldItalic r:id="rId28"/>
    </p:embeddedFont>
    <p:embeddedFont>
      <p:font typeface="Poppins" panose="00000500000000000000" pitchFamily="2" charset="0"/>
      <p:regular r:id="rId29"/>
    </p:embeddedFont>
    <p:embeddedFont>
      <p:font typeface="Times New Roman" panose="02020603050405020304" pitchFamily="18" charset="0"/>
      <p:regular r:id="rId30"/>
    </p:embeddedFont>
    <p:embeddedFont>
      <p:font typeface="Times New Roman Bold" panose="02020803070505020304" pitchFamily="18" charset="0"/>
      <p:regular r:id="rId31"/>
      <p:bold r:id="rId3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41" d="100"/>
          <a:sy n="41" d="100"/>
        </p:scale>
        <p:origin x="1476" y="8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theme" Target="theme/theme1.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4/10/2025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4/10/2025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4/10/2025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4/10/2025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4/10/2025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4/10/2025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4/10/2025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8.svg"/></Relationships>
</file>

<file path=ppt/slides/_rels/slide10.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sv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2.svg"/><Relationship Id="rId7" Type="http://schemas.openxmlformats.org/officeDocument/2006/relationships/image" Target="../media/image10.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4.sv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0.sv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10.svg"/><Relationship Id="rId4" Type="http://schemas.openxmlformats.org/officeDocument/2006/relationships/image" Target="../media/image9.png"/><Relationship Id="rId9" Type="http://schemas.openxmlformats.org/officeDocument/2006/relationships/image" Target="../media/image23.png"/></Relationships>
</file>

<file path=ppt/slides/_rels/slide14.xml.rels><?xml version="1.0" encoding="UTF-8" standalone="yes"?>
<Relationships xmlns="http://schemas.openxmlformats.org/package/2006/relationships"><Relationship Id="rId8" Type="http://schemas.openxmlformats.org/officeDocument/2006/relationships/image" Target="../media/image24.jpeg"/><Relationship Id="rId3" Type="http://schemas.openxmlformats.org/officeDocument/2006/relationships/slideLayout" Target="../slideLayouts/slideLayout7.xml"/><Relationship Id="rId7" Type="http://schemas.openxmlformats.org/officeDocument/2006/relationships/image" Target="../media/image4.sv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2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10.svg"/><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svg"/><Relationship Id="rId7" Type="http://schemas.openxmlformats.org/officeDocument/2006/relationships/image" Target="../media/image10.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6.svg"/><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10.svg"/><Relationship Id="rId4" Type="http://schemas.openxmlformats.org/officeDocument/2006/relationships/image" Target="../media/image9.png"/></Relationships>
</file>

<file path=ppt/slides/_rels/slide1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10.svg"/><Relationship Id="rId4" Type="http://schemas.openxmlformats.org/officeDocument/2006/relationships/image" Target="../media/image9.png"/></Relationships>
</file>

<file path=ppt/slides/_rels/slide1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0.svg"/><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0.svg"/><Relationship Id="rId4" Type="http://schemas.openxmlformats.org/officeDocument/2006/relationships/image" Target="../media/image9.png"/></Relationships>
</file>

<file path=ppt/slides/_rels/slide20.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7.xml"/><Relationship Id="rId7" Type="http://schemas.openxmlformats.org/officeDocument/2006/relationships/image" Target="../media/image26.sv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25.png"/><Relationship Id="rId5" Type="http://schemas.openxmlformats.org/officeDocument/2006/relationships/image" Target="../media/image2.svg"/><Relationship Id="rId10" Type="http://schemas.openxmlformats.org/officeDocument/2006/relationships/image" Target="../media/image30.jpeg"/><Relationship Id="rId4" Type="http://schemas.openxmlformats.org/officeDocument/2006/relationships/image" Target="../media/image1.png"/><Relationship Id="rId9" Type="http://schemas.openxmlformats.org/officeDocument/2006/relationships/image" Target="../media/image4.svg"/></Relationships>
</file>

<file path=ppt/slides/_rels/slide2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svg"/><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0.sv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0.sv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0.sv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2.svg"/><Relationship Id="rId7" Type="http://schemas.openxmlformats.org/officeDocument/2006/relationships/image" Target="../media/image10.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4.sv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0.sv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2.svg"/><Relationship Id="rId7" Type="http://schemas.openxmlformats.org/officeDocument/2006/relationships/image" Target="../media/image10.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4.sv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Freeform 3"/>
          <p:cNvSpPr/>
          <p:nvPr/>
        </p:nvSpPr>
        <p:spPr>
          <a:xfrm>
            <a:off x="-773841" y="-1607586"/>
            <a:ext cx="4784651" cy="4114800"/>
          </a:xfrm>
          <a:custGeom>
            <a:avLst/>
            <a:gdLst/>
            <a:ahLst/>
            <a:cxnLst/>
            <a:rect l="l" t="t" r="r" b="b"/>
            <a:pathLst>
              <a:path w="4784651" h="4114800">
                <a:moveTo>
                  <a:pt x="0" y="0"/>
                </a:moveTo>
                <a:lnTo>
                  <a:pt x="4784651" y="0"/>
                </a:lnTo>
                <a:lnTo>
                  <a:pt x="4784651"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4" name="Freeform 4"/>
          <p:cNvSpPr/>
          <p:nvPr/>
        </p:nvSpPr>
        <p:spPr>
          <a:xfrm>
            <a:off x="12608788" y="7488845"/>
            <a:ext cx="7230479" cy="4114800"/>
          </a:xfrm>
          <a:custGeom>
            <a:avLst/>
            <a:gdLst/>
            <a:ahLst/>
            <a:cxnLst/>
            <a:rect l="l" t="t" r="r" b="b"/>
            <a:pathLst>
              <a:path w="7230479" h="4114800">
                <a:moveTo>
                  <a:pt x="0" y="0"/>
                </a:moveTo>
                <a:lnTo>
                  <a:pt x="7230479" y="0"/>
                </a:lnTo>
                <a:lnTo>
                  <a:pt x="7230479"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5" name="Freeform 5"/>
          <p:cNvSpPr/>
          <p:nvPr/>
        </p:nvSpPr>
        <p:spPr>
          <a:xfrm rot="-5400000">
            <a:off x="16970167" y="767866"/>
            <a:ext cx="342743" cy="559373"/>
          </a:xfrm>
          <a:custGeom>
            <a:avLst/>
            <a:gdLst/>
            <a:ahLst/>
            <a:cxnLst/>
            <a:rect l="l" t="t" r="r" b="b"/>
            <a:pathLst>
              <a:path w="342743" h="559373">
                <a:moveTo>
                  <a:pt x="0" y="0"/>
                </a:moveTo>
                <a:lnTo>
                  <a:pt x="342743" y="0"/>
                </a:lnTo>
                <a:lnTo>
                  <a:pt x="342743" y="559373"/>
                </a:lnTo>
                <a:lnTo>
                  <a:pt x="0" y="55937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IN"/>
          </a:p>
        </p:txBody>
      </p:sp>
      <p:sp>
        <p:nvSpPr>
          <p:cNvPr id="6" name="TextBox 6"/>
          <p:cNvSpPr txBox="1"/>
          <p:nvPr/>
        </p:nvSpPr>
        <p:spPr>
          <a:xfrm>
            <a:off x="488434" y="1158875"/>
            <a:ext cx="17494766" cy="2409699"/>
          </a:xfrm>
          <a:prstGeom prst="rect">
            <a:avLst/>
          </a:prstGeom>
        </p:spPr>
        <p:txBody>
          <a:bodyPr wrap="square" lIns="0" tIns="0" rIns="0" bIns="0" rtlCol="0" anchor="t">
            <a:spAutoFit/>
          </a:bodyPr>
          <a:lstStyle/>
          <a:p>
            <a:pPr algn="ctr">
              <a:lnSpc>
                <a:spcPts val="9799"/>
              </a:lnSpc>
            </a:pPr>
            <a:r>
              <a:rPr lang="en-US" sz="6999" b="1" dirty="0">
                <a:solidFill>
                  <a:srgbClr val="FFFFFF"/>
                </a:solidFill>
                <a:latin typeface="Times New Roman Bold"/>
                <a:ea typeface="Times New Roman Bold"/>
                <a:cs typeface="Times New Roman Bold"/>
                <a:sym typeface="Times New Roman Bold"/>
              </a:rPr>
              <a:t>“From Disparity To Progress”: </a:t>
            </a:r>
          </a:p>
          <a:p>
            <a:pPr algn="ctr">
              <a:lnSpc>
                <a:spcPts val="9799"/>
              </a:lnSpc>
            </a:pPr>
            <a:r>
              <a:rPr lang="en-US" sz="6999" b="1" dirty="0">
                <a:solidFill>
                  <a:srgbClr val="FFFFFF"/>
                </a:solidFill>
                <a:latin typeface="Times New Roman Bold"/>
                <a:ea typeface="Times New Roman Bold"/>
                <a:cs typeface="Times New Roman Bold"/>
                <a:sym typeface="Times New Roman Bold"/>
              </a:rPr>
              <a:t>Mapping Gender Inequality Across the World</a:t>
            </a:r>
          </a:p>
        </p:txBody>
      </p:sp>
      <p:sp>
        <p:nvSpPr>
          <p:cNvPr id="7" name="TextBox 7"/>
          <p:cNvSpPr txBox="1"/>
          <p:nvPr/>
        </p:nvSpPr>
        <p:spPr>
          <a:xfrm>
            <a:off x="488434" y="7257196"/>
            <a:ext cx="6680264" cy="2870074"/>
          </a:xfrm>
          <a:prstGeom prst="rect">
            <a:avLst/>
          </a:prstGeom>
        </p:spPr>
        <p:txBody>
          <a:bodyPr lIns="0" tIns="0" rIns="0" bIns="0" rtlCol="0" anchor="t">
            <a:spAutoFit/>
          </a:bodyPr>
          <a:lstStyle/>
          <a:p>
            <a:pPr algn="l">
              <a:lnSpc>
                <a:spcPts val="4386"/>
              </a:lnSpc>
              <a:spcBef>
                <a:spcPct val="0"/>
              </a:spcBef>
            </a:pPr>
            <a:r>
              <a:rPr lang="en-US" sz="4300" b="1">
                <a:solidFill>
                  <a:srgbClr val="FFFFFF"/>
                </a:solidFill>
                <a:latin typeface="Times New Roman Bold"/>
                <a:ea typeface="Times New Roman Bold"/>
                <a:cs typeface="Times New Roman Bold"/>
                <a:sym typeface="Times New Roman Bold"/>
              </a:rPr>
              <a:t>Team Members:</a:t>
            </a:r>
          </a:p>
          <a:p>
            <a:pPr algn="l">
              <a:lnSpc>
                <a:spcPts val="4386"/>
              </a:lnSpc>
              <a:spcBef>
                <a:spcPct val="0"/>
              </a:spcBef>
            </a:pPr>
            <a:r>
              <a:rPr lang="en-US" sz="4300" b="1">
                <a:solidFill>
                  <a:srgbClr val="FFFFFF"/>
                </a:solidFill>
                <a:latin typeface="Times New Roman Bold"/>
                <a:ea typeface="Times New Roman Bold"/>
                <a:cs typeface="Times New Roman Bold"/>
                <a:sym typeface="Times New Roman Bold"/>
              </a:rPr>
              <a:t>Naman Gandhi- 202418038</a:t>
            </a:r>
          </a:p>
          <a:p>
            <a:pPr algn="l">
              <a:lnSpc>
                <a:spcPts val="4386"/>
              </a:lnSpc>
              <a:spcBef>
                <a:spcPct val="0"/>
              </a:spcBef>
            </a:pPr>
            <a:r>
              <a:rPr lang="en-US" sz="4300" b="1">
                <a:solidFill>
                  <a:srgbClr val="FFFFFF"/>
                </a:solidFill>
                <a:latin typeface="Times New Roman Bold"/>
                <a:ea typeface="Times New Roman Bold"/>
                <a:cs typeface="Times New Roman Bold"/>
                <a:sym typeface="Times New Roman Bold"/>
              </a:rPr>
              <a:t>Anujit Nair- 202418036</a:t>
            </a:r>
          </a:p>
          <a:p>
            <a:pPr algn="l">
              <a:lnSpc>
                <a:spcPts val="4386"/>
              </a:lnSpc>
              <a:spcBef>
                <a:spcPct val="0"/>
              </a:spcBef>
            </a:pPr>
            <a:r>
              <a:rPr lang="en-US" sz="4300" b="1">
                <a:solidFill>
                  <a:srgbClr val="FFFFFF"/>
                </a:solidFill>
                <a:latin typeface="Times New Roman Bold"/>
                <a:ea typeface="Times New Roman Bold"/>
                <a:cs typeface="Times New Roman Bold"/>
                <a:sym typeface="Times New Roman Bold"/>
              </a:rPr>
              <a:t>Dhruv Jain - 202418020</a:t>
            </a:r>
          </a:p>
          <a:p>
            <a:pPr algn="l">
              <a:lnSpc>
                <a:spcPts val="4386"/>
              </a:lnSpc>
              <a:spcBef>
                <a:spcPct val="0"/>
              </a:spcBef>
            </a:pPr>
            <a:r>
              <a:rPr lang="en-US" sz="4300" b="1">
                <a:solidFill>
                  <a:srgbClr val="FFFFFF"/>
                </a:solidFill>
                <a:latin typeface="Times New Roman Bold"/>
                <a:ea typeface="Times New Roman Bold"/>
                <a:cs typeface="Times New Roman Bold"/>
                <a:sym typeface="Times New Roman Bold"/>
              </a:rPr>
              <a:t>Meet Panchal - 202418042</a:t>
            </a:r>
          </a:p>
        </p:txBody>
      </p:sp>
      <p:sp>
        <p:nvSpPr>
          <p:cNvPr id="8" name="TextBox 8"/>
          <p:cNvSpPr txBox="1"/>
          <p:nvPr/>
        </p:nvSpPr>
        <p:spPr>
          <a:xfrm>
            <a:off x="4573488" y="5162550"/>
            <a:ext cx="9141023" cy="1295782"/>
          </a:xfrm>
          <a:prstGeom prst="rect">
            <a:avLst/>
          </a:prstGeom>
        </p:spPr>
        <p:txBody>
          <a:bodyPr lIns="0" tIns="0" rIns="0" bIns="0" rtlCol="0" anchor="t">
            <a:spAutoFit/>
          </a:bodyPr>
          <a:lstStyle/>
          <a:p>
            <a:pPr algn="ctr">
              <a:lnSpc>
                <a:spcPts val="4692"/>
              </a:lnSpc>
            </a:pPr>
            <a:r>
              <a:rPr lang="en-US" sz="4600" b="1">
                <a:solidFill>
                  <a:srgbClr val="FFFFFF"/>
                </a:solidFill>
                <a:latin typeface="Times New Roman Bold"/>
                <a:ea typeface="Times New Roman Bold"/>
                <a:cs typeface="Times New Roman Bold"/>
                <a:sym typeface="Times New Roman Bold"/>
              </a:rPr>
              <a:t>DS612 Interactive Data Visualization</a:t>
            </a:r>
          </a:p>
          <a:p>
            <a:pPr algn="ctr">
              <a:lnSpc>
                <a:spcPts val="4692"/>
              </a:lnSpc>
              <a:spcBef>
                <a:spcPct val="0"/>
              </a:spcBef>
            </a:pPr>
            <a:r>
              <a:rPr lang="en-US" sz="4600" b="1">
                <a:solidFill>
                  <a:srgbClr val="FFFFFF"/>
                </a:solidFill>
                <a:latin typeface="Times New Roman Bold"/>
                <a:ea typeface="Times New Roman Bold"/>
                <a:cs typeface="Times New Roman Bold"/>
                <a:sym typeface="Times New Roman Bold"/>
              </a:rPr>
              <a:t>Prof. Bhaskar Chaudhury</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Freeform 3"/>
          <p:cNvSpPr/>
          <p:nvPr/>
        </p:nvSpPr>
        <p:spPr>
          <a:xfrm flipV="1">
            <a:off x="14530296" y="-1027093"/>
            <a:ext cx="1835029" cy="7884891"/>
          </a:xfrm>
          <a:custGeom>
            <a:avLst/>
            <a:gdLst/>
            <a:ahLst/>
            <a:cxnLst/>
            <a:rect l="l" t="t" r="r" b="b"/>
            <a:pathLst>
              <a:path w="1835029" h="7884891">
                <a:moveTo>
                  <a:pt x="0" y="7884891"/>
                </a:moveTo>
                <a:lnTo>
                  <a:pt x="1835029" y="7884891"/>
                </a:lnTo>
                <a:lnTo>
                  <a:pt x="1835029" y="0"/>
                </a:lnTo>
                <a:lnTo>
                  <a:pt x="0" y="0"/>
                </a:lnTo>
                <a:lnTo>
                  <a:pt x="0" y="7884891"/>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4" name="Freeform 4"/>
          <p:cNvSpPr/>
          <p:nvPr/>
        </p:nvSpPr>
        <p:spPr>
          <a:xfrm>
            <a:off x="229749" y="3658292"/>
            <a:ext cx="8914251" cy="5486102"/>
          </a:xfrm>
          <a:custGeom>
            <a:avLst/>
            <a:gdLst/>
            <a:ahLst/>
            <a:cxnLst/>
            <a:rect l="l" t="t" r="r" b="b"/>
            <a:pathLst>
              <a:path w="8914251" h="5486102">
                <a:moveTo>
                  <a:pt x="0" y="0"/>
                </a:moveTo>
                <a:lnTo>
                  <a:pt x="8914251" y="0"/>
                </a:lnTo>
                <a:lnTo>
                  <a:pt x="8914251" y="5486102"/>
                </a:lnTo>
                <a:lnTo>
                  <a:pt x="0" y="5486102"/>
                </a:lnTo>
                <a:lnTo>
                  <a:pt x="0" y="0"/>
                </a:lnTo>
                <a:close/>
              </a:path>
            </a:pathLst>
          </a:custGeom>
          <a:blipFill>
            <a:blip r:embed="rId6"/>
            <a:stretch>
              <a:fillRect t="-233" b="-1118"/>
            </a:stretch>
          </a:blipFill>
        </p:spPr>
        <p:txBody>
          <a:bodyPr/>
          <a:lstStyle/>
          <a:p>
            <a:endParaRPr lang="en-IN"/>
          </a:p>
        </p:txBody>
      </p:sp>
      <p:sp>
        <p:nvSpPr>
          <p:cNvPr id="5" name="Freeform 5"/>
          <p:cNvSpPr/>
          <p:nvPr/>
        </p:nvSpPr>
        <p:spPr>
          <a:xfrm>
            <a:off x="9516924" y="3447375"/>
            <a:ext cx="8494851" cy="5744643"/>
          </a:xfrm>
          <a:custGeom>
            <a:avLst/>
            <a:gdLst/>
            <a:ahLst/>
            <a:cxnLst/>
            <a:rect l="l" t="t" r="r" b="b"/>
            <a:pathLst>
              <a:path w="8494851" h="5744643">
                <a:moveTo>
                  <a:pt x="0" y="0"/>
                </a:moveTo>
                <a:lnTo>
                  <a:pt x="8494851" y="0"/>
                </a:lnTo>
                <a:lnTo>
                  <a:pt x="8494851" y="5744644"/>
                </a:lnTo>
                <a:lnTo>
                  <a:pt x="0" y="5744644"/>
                </a:lnTo>
                <a:lnTo>
                  <a:pt x="0" y="0"/>
                </a:lnTo>
                <a:close/>
              </a:path>
            </a:pathLst>
          </a:custGeom>
          <a:blipFill>
            <a:blip r:embed="rId7"/>
            <a:stretch>
              <a:fillRect/>
            </a:stretch>
          </a:blipFill>
        </p:spPr>
        <p:txBody>
          <a:bodyPr/>
          <a:lstStyle/>
          <a:p>
            <a:endParaRPr lang="en-IN"/>
          </a:p>
        </p:txBody>
      </p:sp>
      <p:sp>
        <p:nvSpPr>
          <p:cNvPr id="6" name="TextBox 6"/>
          <p:cNvSpPr txBox="1"/>
          <p:nvPr/>
        </p:nvSpPr>
        <p:spPr>
          <a:xfrm>
            <a:off x="451298" y="991297"/>
            <a:ext cx="8374923" cy="2076455"/>
          </a:xfrm>
          <a:prstGeom prst="rect">
            <a:avLst/>
          </a:prstGeom>
        </p:spPr>
        <p:txBody>
          <a:bodyPr lIns="0" tIns="0" rIns="0" bIns="0" rtlCol="0" anchor="t">
            <a:spAutoFit/>
          </a:bodyPr>
          <a:lstStyle/>
          <a:p>
            <a:pPr algn="ctr">
              <a:lnSpc>
                <a:spcPts val="5100"/>
              </a:lnSpc>
              <a:spcBef>
                <a:spcPct val="0"/>
              </a:spcBef>
            </a:pPr>
            <a:r>
              <a:rPr lang="en-US" sz="5000" b="1">
                <a:solidFill>
                  <a:srgbClr val="FFFFFF"/>
                </a:solidFill>
                <a:latin typeface="Times New Roman Bold"/>
                <a:ea typeface="Times New Roman Bold"/>
                <a:cs typeface="Times New Roman Bold"/>
                <a:sym typeface="Times New Roman Bold"/>
              </a:rPr>
              <a:t>Question 1: What is the Global Distribution of Gender Inequality?</a:t>
            </a:r>
          </a:p>
        </p:txBody>
      </p:sp>
      <p:sp>
        <p:nvSpPr>
          <p:cNvPr id="7" name="TextBox 7"/>
          <p:cNvSpPr txBox="1"/>
          <p:nvPr/>
        </p:nvSpPr>
        <p:spPr>
          <a:xfrm>
            <a:off x="9555024" y="981772"/>
            <a:ext cx="8260390" cy="2076455"/>
          </a:xfrm>
          <a:prstGeom prst="rect">
            <a:avLst/>
          </a:prstGeom>
        </p:spPr>
        <p:txBody>
          <a:bodyPr lIns="0" tIns="0" rIns="0" bIns="0" rtlCol="0" anchor="t">
            <a:spAutoFit/>
          </a:bodyPr>
          <a:lstStyle/>
          <a:p>
            <a:pPr algn="ctr">
              <a:lnSpc>
                <a:spcPts val="5100"/>
              </a:lnSpc>
              <a:spcBef>
                <a:spcPct val="0"/>
              </a:spcBef>
            </a:pPr>
            <a:r>
              <a:rPr lang="en-US" sz="5000" b="1">
                <a:solidFill>
                  <a:srgbClr val="FFFFFF"/>
                </a:solidFill>
                <a:latin typeface="Times New Roman Bold"/>
                <a:ea typeface="Times New Roman Bold"/>
                <a:cs typeface="Times New Roman Bold"/>
                <a:sym typeface="Times New Roman Bold"/>
              </a:rPr>
              <a:t>Question 2: Which countries are outliers in each of the continents?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flipV="1">
            <a:off x="0" y="0"/>
            <a:ext cx="18288000" cy="10287000"/>
          </a:xfrm>
          <a:custGeom>
            <a:avLst/>
            <a:gdLst/>
            <a:ahLst/>
            <a:cxnLst/>
            <a:rect l="l" t="t" r="r" b="b"/>
            <a:pathLst>
              <a:path w="18288000" h="10287000">
                <a:moveTo>
                  <a:pt x="0" y="10287000"/>
                </a:moveTo>
                <a:lnTo>
                  <a:pt x="18288000" y="10287000"/>
                </a:lnTo>
                <a:lnTo>
                  <a:pt x="18288000" y="0"/>
                </a:lnTo>
                <a:lnTo>
                  <a:pt x="0" y="0"/>
                </a:lnTo>
                <a:lnTo>
                  <a:pt x="0" y="1028700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Freeform 3"/>
          <p:cNvSpPr/>
          <p:nvPr/>
        </p:nvSpPr>
        <p:spPr>
          <a:xfrm flipV="1">
            <a:off x="-877802" y="7061887"/>
            <a:ext cx="7500263" cy="6450226"/>
          </a:xfrm>
          <a:custGeom>
            <a:avLst/>
            <a:gdLst/>
            <a:ahLst/>
            <a:cxnLst/>
            <a:rect l="l" t="t" r="r" b="b"/>
            <a:pathLst>
              <a:path w="7500263" h="6450226">
                <a:moveTo>
                  <a:pt x="0" y="6450226"/>
                </a:moveTo>
                <a:lnTo>
                  <a:pt x="7500263" y="6450226"/>
                </a:lnTo>
                <a:lnTo>
                  <a:pt x="7500263" y="0"/>
                </a:lnTo>
                <a:lnTo>
                  <a:pt x="0" y="0"/>
                </a:lnTo>
                <a:lnTo>
                  <a:pt x="0" y="6450226"/>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4" name="Freeform 4"/>
          <p:cNvSpPr/>
          <p:nvPr/>
        </p:nvSpPr>
        <p:spPr>
          <a:xfrm rot="-5400000">
            <a:off x="14992965" y="-2244964"/>
            <a:ext cx="3858933" cy="7717866"/>
          </a:xfrm>
          <a:custGeom>
            <a:avLst/>
            <a:gdLst/>
            <a:ahLst/>
            <a:cxnLst/>
            <a:rect l="l" t="t" r="r" b="b"/>
            <a:pathLst>
              <a:path w="3858933" h="7717866">
                <a:moveTo>
                  <a:pt x="0" y="0"/>
                </a:moveTo>
                <a:lnTo>
                  <a:pt x="3858933" y="0"/>
                </a:lnTo>
                <a:lnTo>
                  <a:pt x="3858933" y="7717865"/>
                </a:lnTo>
                <a:lnTo>
                  <a:pt x="0" y="771786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5" name="Freeform 5"/>
          <p:cNvSpPr/>
          <p:nvPr/>
        </p:nvSpPr>
        <p:spPr>
          <a:xfrm>
            <a:off x="407756" y="1434738"/>
            <a:ext cx="17472488" cy="8452985"/>
          </a:xfrm>
          <a:custGeom>
            <a:avLst/>
            <a:gdLst/>
            <a:ahLst/>
            <a:cxnLst/>
            <a:rect l="l" t="t" r="r" b="b"/>
            <a:pathLst>
              <a:path w="17472488" h="8452985">
                <a:moveTo>
                  <a:pt x="0" y="0"/>
                </a:moveTo>
                <a:lnTo>
                  <a:pt x="17472488" y="0"/>
                </a:lnTo>
                <a:lnTo>
                  <a:pt x="17472488" y="8452985"/>
                </a:lnTo>
                <a:lnTo>
                  <a:pt x="0" y="8452985"/>
                </a:lnTo>
                <a:lnTo>
                  <a:pt x="0" y="0"/>
                </a:lnTo>
                <a:close/>
              </a:path>
            </a:pathLst>
          </a:custGeom>
          <a:blipFill>
            <a:blip r:embed="rId8"/>
            <a:stretch>
              <a:fillRect b="-508"/>
            </a:stretch>
          </a:blipFill>
        </p:spPr>
        <p:txBody>
          <a:bodyPr/>
          <a:lstStyle/>
          <a:p>
            <a:endParaRPr lang="en-IN"/>
          </a:p>
        </p:txBody>
      </p:sp>
      <p:sp>
        <p:nvSpPr>
          <p:cNvPr id="6" name="TextBox 6"/>
          <p:cNvSpPr txBox="1"/>
          <p:nvPr/>
        </p:nvSpPr>
        <p:spPr>
          <a:xfrm>
            <a:off x="5964090" y="288514"/>
            <a:ext cx="7675709" cy="823559"/>
          </a:xfrm>
          <a:prstGeom prst="rect">
            <a:avLst/>
          </a:prstGeom>
        </p:spPr>
        <p:txBody>
          <a:bodyPr wrap="square" lIns="0" tIns="0" rIns="0" bIns="0" rtlCol="0" anchor="t">
            <a:spAutoFit/>
          </a:bodyPr>
          <a:lstStyle/>
          <a:p>
            <a:pPr algn="ctr">
              <a:lnSpc>
                <a:spcPts val="7000"/>
              </a:lnSpc>
              <a:spcBef>
                <a:spcPct val="0"/>
              </a:spcBef>
            </a:pPr>
            <a:r>
              <a:rPr lang="en-US" sz="5000" b="1" dirty="0">
                <a:solidFill>
                  <a:srgbClr val="FFFFFF"/>
                </a:solidFill>
                <a:latin typeface="Times New Roman Bold"/>
                <a:ea typeface="Times New Roman Bold"/>
                <a:cs typeface="Times New Roman Bold"/>
                <a:sym typeface="Times New Roman Bold"/>
              </a:rPr>
              <a:t>Global GII Analysis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Freeform 3"/>
          <p:cNvSpPr/>
          <p:nvPr/>
        </p:nvSpPr>
        <p:spPr>
          <a:xfrm>
            <a:off x="12989449" y="0"/>
            <a:ext cx="5298551" cy="10597101"/>
          </a:xfrm>
          <a:custGeom>
            <a:avLst/>
            <a:gdLst/>
            <a:ahLst/>
            <a:cxnLst/>
            <a:rect l="l" t="t" r="r" b="b"/>
            <a:pathLst>
              <a:path w="5298551" h="10597101">
                <a:moveTo>
                  <a:pt x="0" y="0"/>
                </a:moveTo>
                <a:lnTo>
                  <a:pt x="5298551" y="0"/>
                </a:lnTo>
                <a:lnTo>
                  <a:pt x="5298551" y="10597101"/>
                </a:lnTo>
                <a:lnTo>
                  <a:pt x="0" y="1059710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4" name="TextBox 4"/>
          <p:cNvSpPr txBox="1"/>
          <p:nvPr/>
        </p:nvSpPr>
        <p:spPr>
          <a:xfrm>
            <a:off x="1638286" y="3071820"/>
            <a:ext cx="14956122" cy="4099731"/>
          </a:xfrm>
          <a:prstGeom prst="rect">
            <a:avLst/>
          </a:prstGeom>
        </p:spPr>
        <p:txBody>
          <a:bodyPr lIns="0" tIns="0" rIns="0" bIns="0" rtlCol="0" anchor="t">
            <a:spAutoFit/>
          </a:bodyPr>
          <a:lstStyle/>
          <a:p>
            <a:pPr algn="ctr">
              <a:lnSpc>
                <a:spcPts val="10161"/>
              </a:lnSpc>
            </a:pPr>
            <a:r>
              <a:rPr lang="en-US" sz="9962" b="1">
                <a:solidFill>
                  <a:srgbClr val="FFFFFF"/>
                </a:solidFill>
                <a:latin typeface="Times New Roman Bold"/>
                <a:ea typeface="Times New Roman Bold"/>
                <a:cs typeface="Times New Roman Bold"/>
                <a:sym typeface="Times New Roman Bold"/>
              </a:rPr>
              <a:t>Chapter II: </a:t>
            </a:r>
          </a:p>
          <a:p>
            <a:pPr algn="ctr">
              <a:lnSpc>
                <a:spcPts val="10161"/>
              </a:lnSpc>
              <a:spcBef>
                <a:spcPct val="0"/>
              </a:spcBef>
            </a:pPr>
            <a:r>
              <a:rPr lang="en-US" sz="9962" b="1">
                <a:solidFill>
                  <a:srgbClr val="FFFFFF"/>
                </a:solidFill>
                <a:latin typeface="Times New Roman Bold"/>
                <a:ea typeface="Times New Roman Bold"/>
                <a:cs typeface="Times New Roman Bold"/>
                <a:sym typeface="Times New Roman Bold"/>
              </a:rPr>
              <a:t>Gender Inequality Progress &amp; Time Series Drill-Down</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Freeform 3"/>
          <p:cNvSpPr/>
          <p:nvPr/>
        </p:nvSpPr>
        <p:spPr>
          <a:xfrm rot="5400000" flipH="1">
            <a:off x="-808995" y="-2225659"/>
            <a:ext cx="4451318" cy="8902635"/>
          </a:xfrm>
          <a:custGeom>
            <a:avLst/>
            <a:gdLst/>
            <a:ahLst/>
            <a:cxnLst/>
            <a:rect l="l" t="t" r="r" b="b"/>
            <a:pathLst>
              <a:path w="4451318" h="8902635">
                <a:moveTo>
                  <a:pt x="4451318" y="0"/>
                </a:moveTo>
                <a:lnTo>
                  <a:pt x="0" y="0"/>
                </a:lnTo>
                <a:lnTo>
                  <a:pt x="0" y="8902636"/>
                </a:lnTo>
                <a:lnTo>
                  <a:pt x="4451318" y="8902636"/>
                </a:lnTo>
                <a:lnTo>
                  <a:pt x="4451318"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4" name="Freeform 4"/>
          <p:cNvSpPr/>
          <p:nvPr/>
        </p:nvSpPr>
        <p:spPr>
          <a:xfrm rot="2012163">
            <a:off x="-2641403" y="6138744"/>
            <a:ext cx="9717993" cy="5530422"/>
          </a:xfrm>
          <a:custGeom>
            <a:avLst/>
            <a:gdLst/>
            <a:ahLst/>
            <a:cxnLst/>
            <a:rect l="l" t="t" r="r" b="b"/>
            <a:pathLst>
              <a:path w="9717993" h="5530422">
                <a:moveTo>
                  <a:pt x="0" y="0"/>
                </a:moveTo>
                <a:lnTo>
                  <a:pt x="9717993" y="0"/>
                </a:lnTo>
                <a:lnTo>
                  <a:pt x="9717993" y="5530422"/>
                </a:lnTo>
                <a:lnTo>
                  <a:pt x="0" y="553042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5" name="Freeform 5"/>
          <p:cNvSpPr/>
          <p:nvPr/>
        </p:nvSpPr>
        <p:spPr>
          <a:xfrm>
            <a:off x="1395764" y="1409700"/>
            <a:ext cx="15241650" cy="3549564"/>
          </a:xfrm>
          <a:custGeom>
            <a:avLst/>
            <a:gdLst/>
            <a:ahLst/>
            <a:cxnLst/>
            <a:rect l="l" t="t" r="r" b="b"/>
            <a:pathLst>
              <a:path w="15241650" h="3549564">
                <a:moveTo>
                  <a:pt x="0" y="0"/>
                </a:moveTo>
                <a:lnTo>
                  <a:pt x="15241649" y="0"/>
                </a:lnTo>
                <a:lnTo>
                  <a:pt x="15241649" y="3549564"/>
                </a:lnTo>
                <a:lnTo>
                  <a:pt x="0" y="3549564"/>
                </a:lnTo>
                <a:lnTo>
                  <a:pt x="0" y="0"/>
                </a:lnTo>
                <a:close/>
              </a:path>
            </a:pathLst>
          </a:custGeom>
          <a:blipFill>
            <a:blip r:embed="rId8"/>
            <a:stretch>
              <a:fillRect b="-106646"/>
            </a:stretch>
          </a:blipFill>
        </p:spPr>
        <p:txBody>
          <a:bodyPr/>
          <a:lstStyle/>
          <a:p>
            <a:endParaRPr lang="en-IN"/>
          </a:p>
        </p:txBody>
      </p:sp>
      <p:sp>
        <p:nvSpPr>
          <p:cNvPr id="6" name="Freeform 6"/>
          <p:cNvSpPr/>
          <p:nvPr/>
        </p:nvSpPr>
        <p:spPr>
          <a:xfrm>
            <a:off x="1650587" y="6553201"/>
            <a:ext cx="14986826" cy="3484437"/>
          </a:xfrm>
          <a:custGeom>
            <a:avLst/>
            <a:gdLst/>
            <a:ahLst/>
            <a:cxnLst/>
            <a:rect l="l" t="t" r="r" b="b"/>
            <a:pathLst>
              <a:path w="14986826" h="3484437">
                <a:moveTo>
                  <a:pt x="0" y="0"/>
                </a:moveTo>
                <a:lnTo>
                  <a:pt x="14986826" y="0"/>
                </a:lnTo>
                <a:lnTo>
                  <a:pt x="14986826" y="3484437"/>
                </a:lnTo>
                <a:lnTo>
                  <a:pt x="0" y="3484437"/>
                </a:lnTo>
                <a:lnTo>
                  <a:pt x="0" y="0"/>
                </a:lnTo>
                <a:close/>
              </a:path>
            </a:pathLst>
          </a:custGeom>
          <a:blipFill>
            <a:blip r:embed="rId9"/>
            <a:stretch>
              <a:fillRect/>
            </a:stretch>
          </a:blipFill>
        </p:spPr>
        <p:txBody>
          <a:bodyPr/>
          <a:lstStyle/>
          <a:p>
            <a:endParaRPr lang="en-IN"/>
          </a:p>
        </p:txBody>
      </p:sp>
      <p:sp>
        <p:nvSpPr>
          <p:cNvPr id="7" name="TextBox 7"/>
          <p:cNvSpPr txBox="1"/>
          <p:nvPr/>
        </p:nvSpPr>
        <p:spPr>
          <a:xfrm>
            <a:off x="1992138" y="90385"/>
            <a:ext cx="12459235" cy="1243115"/>
          </a:xfrm>
          <a:prstGeom prst="rect">
            <a:avLst/>
          </a:prstGeom>
        </p:spPr>
        <p:txBody>
          <a:bodyPr lIns="0" tIns="0" rIns="0" bIns="0" rtlCol="0" anchor="t">
            <a:spAutoFit/>
          </a:bodyPr>
          <a:lstStyle/>
          <a:p>
            <a:pPr algn="ctr">
              <a:lnSpc>
                <a:spcPts val="4428"/>
              </a:lnSpc>
              <a:spcBef>
                <a:spcPct val="0"/>
              </a:spcBef>
            </a:pPr>
            <a:r>
              <a:rPr lang="en-US" sz="4341" b="1" dirty="0">
                <a:solidFill>
                  <a:srgbClr val="FFFFFF"/>
                </a:solidFill>
                <a:latin typeface="Times New Roman Bold"/>
                <a:ea typeface="Times New Roman Bold"/>
                <a:cs typeface="Times New Roman Bold"/>
                <a:sym typeface="Times New Roman Bold"/>
              </a:rPr>
              <a:t>Hypothesis 4: Most regions have shown improvement over time, but at uneven rates.</a:t>
            </a:r>
          </a:p>
        </p:txBody>
      </p:sp>
      <p:sp>
        <p:nvSpPr>
          <p:cNvPr id="8" name="TextBox 8"/>
          <p:cNvSpPr txBox="1"/>
          <p:nvPr/>
        </p:nvSpPr>
        <p:spPr>
          <a:xfrm>
            <a:off x="1416664" y="5124450"/>
            <a:ext cx="15024044" cy="1428751"/>
          </a:xfrm>
          <a:prstGeom prst="rect">
            <a:avLst/>
          </a:prstGeom>
        </p:spPr>
        <p:txBody>
          <a:bodyPr lIns="0" tIns="0" rIns="0" bIns="0" rtlCol="0" anchor="t">
            <a:spAutoFit/>
          </a:bodyPr>
          <a:lstStyle/>
          <a:p>
            <a:pPr algn="ctr">
              <a:lnSpc>
                <a:spcPts val="5100"/>
              </a:lnSpc>
              <a:spcBef>
                <a:spcPct val="0"/>
              </a:spcBef>
            </a:pPr>
            <a:r>
              <a:rPr lang="en-US" sz="5000" b="1">
                <a:solidFill>
                  <a:srgbClr val="FFFFFF"/>
                </a:solidFill>
                <a:latin typeface="Times New Roman Bold"/>
                <a:ea typeface="Times New Roman Bold"/>
                <a:cs typeface="Times New Roman Bold"/>
                <a:sym typeface="Times New Roman Bold"/>
              </a:rPr>
              <a:t>Question 3: Which Countries have shown the Highest progress over the period?</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3" name="Freeform 3"/>
          <p:cNvSpPr/>
          <p:nvPr/>
        </p:nvSpPr>
        <p:spPr>
          <a:xfrm rot="-6538231" flipV="1">
            <a:off x="13785393" y="-1888990"/>
            <a:ext cx="7500263" cy="6450226"/>
          </a:xfrm>
          <a:custGeom>
            <a:avLst/>
            <a:gdLst/>
            <a:ahLst/>
            <a:cxnLst/>
            <a:rect l="l" t="t" r="r" b="b"/>
            <a:pathLst>
              <a:path w="7500263" h="6450226">
                <a:moveTo>
                  <a:pt x="0" y="6450226"/>
                </a:moveTo>
                <a:lnTo>
                  <a:pt x="7500264" y="6450226"/>
                </a:lnTo>
                <a:lnTo>
                  <a:pt x="7500264" y="0"/>
                </a:lnTo>
                <a:lnTo>
                  <a:pt x="0" y="0"/>
                </a:lnTo>
                <a:lnTo>
                  <a:pt x="0" y="6450226"/>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4" name="Freeform 4"/>
          <p:cNvSpPr/>
          <p:nvPr/>
        </p:nvSpPr>
        <p:spPr>
          <a:xfrm rot="3847584" flipV="1">
            <a:off x="-2721432" y="5721543"/>
            <a:ext cx="7500263" cy="6450226"/>
          </a:xfrm>
          <a:custGeom>
            <a:avLst/>
            <a:gdLst/>
            <a:ahLst/>
            <a:cxnLst/>
            <a:rect l="l" t="t" r="r" b="b"/>
            <a:pathLst>
              <a:path w="7500263" h="6450226">
                <a:moveTo>
                  <a:pt x="0" y="6450227"/>
                </a:moveTo>
                <a:lnTo>
                  <a:pt x="7500264" y="6450227"/>
                </a:lnTo>
                <a:lnTo>
                  <a:pt x="7500264" y="0"/>
                </a:lnTo>
                <a:lnTo>
                  <a:pt x="0" y="0"/>
                </a:lnTo>
                <a:lnTo>
                  <a:pt x="0" y="6450227"/>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pic>
        <p:nvPicPr>
          <p:cNvPr id="5" name="Picture 5">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8"/>
          <a:srcRect/>
          <a:stretch>
            <a:fillRect/>
          </a:stretch>
        </p:blipFill>
        <p:spPr>
          <a:xfrm>
            <a:off x="529949" y="1450423"/>
            <a:ext cx="17228102" cy="8614051"/>
          </a:xfrm>
          <a:prstGeom prst="rect">
            <a:avLst/>
          </a:prstGeom>
        </p:spPr>
      </p:pic>
      <p:sp>
        <p:nvSpPr>
          <p:cNvPr id="6" name="TextBox 6"/>
          <p:cNvSpPr txBox="1"/>
          <p:nvPr/>
        </p:nvSpPr>
        <p:spPr>
          <a:xfrm>
            <a:off x="0" y="21672"/>
            <a:ext cx="18017880" cy="1428751"/>
          </a:xfrm>
          <a:prstGeom prst="rect">
            <a:avLst/>
          </a:prstGeom>
        </p:spPr>
        <p:txBody>
          <a:bodyPr lIns="0" tIns="0" rIns="0" bIns="0" rtlCol="0" anchor="t">
            <a:spAutoFit/>
          </a:bodyPr>
          <a:lstStyle/>
          <a:p>
            <a:pPr algn="ctr">
              <a:lnSpc>
                <a:spcPts val="5100"/>
              </a:lnSpc>
              <a:spcBef>
                <a:spcPct val="0"/>
              </a:spcBef>
            </a:pPr>
            <a:r>
              <a:rPr lang="en-US" sz="5000" b="1">
                <a:solidFill>
                  <a:srgbClr val="FFFFFF"/>
                </a:solidFill>
                <a:latin typeface="Times New Roman Bold"/>
                <a:ea typeface="Times New Roman Bold"/>
                <a:cs typeface="Times New Roman Bold"/>
                <a:sym typeface="Times New Roman Bold"/>
              </a:rPr>
              <a:t>Question 4: How has GII changed for different countries over the span of 30 years?</a:t>
            </a:r>
          </a:p>
        </p:txBody>
      </p:sp>
    </p:spTree>
  </p:cSld>
  <p:clrMapOvr>
    <a:masterClrMapping/>
  </p:clrMapOvr>
  <p:timing>
    <p:tnLst>
      <p:par>
        <p:cTn id="1" dur="indefinite" restart="never" nodeType="tmRoot">
          <p:childTnLst>
            <p:video>
              <p:cMediaNode vol="100000">
                <p:cTn id="2" fill="hold" display="0">
                  <p:stCondLst>
                    <p:cond delay="indefinite"/>
                  </p:stCondLst>
                </p:cTn>
                <p:tgtEl>
                  <p:spTgt spid="5"/>
                </p:tgtEl>
              </p:cMediaNode>
            </p:vide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flipV="1">
            <a:off x="0" y="0"/>
            <a:ext cx="18288000" cy="10287000"/>
          </a:xfrm>
          <a:custGeom>
            <a:avLst/>
            <a:gdLst/>
            <a:ahLst/>
            <a:cxnLst/>
            <a:rect l="l" t="t" r="r" b="b"/>
            <a:pathLst>
              <a:path w="18288000" h="10287000">
                <a:moveTo>
                  <a:pt x="0" y="10287000"/>
                </a:moveTo>
                <a:lnTo>
                  <a:pt x="18288000" y="10287000"/>
                </a:lnTo>
                <a:lnTo>
                  <a:pt x="18288000" y="0"/>
                </a:lnTo>
                <a:lnTo>
                  <a:pt x="0" y="0"/>
                </a:lnTo>
                <a:lnTo>
                  <a:pt x="0" y="1028700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Freeform 3"/>
          <p:cNvSpPr/>
          <p:nvPr/>
        </p:nvSpPr>
        <p:spPr>
          <a:xfrm rot="-5400000" flipH="1" flipV="1">
            <a:off x="-1703268" y="3406009"/>
            <a:ext cx="5121035" cy="10242070"/>
          </a:xfrm>
          <a:custGeom>
            <a:avLst/>
            <a:gdLst/>
            <a:ahLst/>
            <a:cxnLst/>
            <a:rect l="l" t="t" r="r" b="b"/>
            <a:pathLst>
              <a:path w="5121035" h="10242070">
                <a:moveTo>
                  <a:pt x="5121036" y="10242070"/>
                </a:moveTo>
                <a:lnTo>
                  <a:pt x="0" y="10242070"/>
                </a:lnTo>
                <a:lnTo>
                  <a:pt x="0" y="0"/>
                </a:lnTo>
                <a:lnTo>
                  <a:pt x="5121036" y="0"/>
                </a:lnTo>
                <a:lnTo>
                  <a:pt x="5121036" y="1024207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4" name="Freeform 4"/>
          <p:cNvSpPr/>
          <p:nvPr/>
        </p:nvSpPr>
        <p:spPr>
          <a:xfrm>
            <a:off x="9144000" y="1269448"/>
            <a:ext cx="11439824" cy="1289580"/>
          </a:xfrm>
          <a:custGeom>
            <a:avLst/>
            <a:gdLst/>
            <a:ahLst/>
            <a:cxnLst/>
            <a:rect l="l" t="t" r="r" b="b"/>
            <a:pathLst>
              <a:path w="11439824" h="1289580">
                <a:moveTo>
                  <a:pt x="0" y="0"/>
                </a:moveTo>
                <a:lnTo>
                  <a:pt x="11439824" y="0"/>
                </a:lnTo>
                <a:lnTo>
                  <a:pt x="11439824" y="1289581"/>
                </a:lnTo>
                <a:lnTo>
                  <a:pt x="0" y="128958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5" name="TextBox 5"/>
          <p:cNvSpPr txBox="1"/>
          <p:nvPr/>
        </p:nvSpPr>
        <p:spPr>
          <a:xfrm>
            <a:off x="1333493" y="2991719"/>
            <a:ext cx="15621014" cy="2974808"/>
          </a:xfrm>
          <a:prstGeom prst="rect">
            <a:avLst/>
          </a:prstGeom>
        </p:spPr>
        <p:txBody>
          <a:bodyPr lIns="0" tIns="0" rIns="0" bIns="0" rtlCol="0" anchor="t">
            <a:spAutoFit/>
          </a:bodyPr>
          <a:lstStyle/>
          <a:p>
            <a:pPr algn="ctr">
              <a:lnSpc>
                <a:spcPts val="10720"/>
              </a:lnSpc>
            </a:pPr>
            <a:r>
              <a:rPr lang="en-US" sz="10509" b="1">
                <a:solidFill>
                  <a:srgbClr val="FFFFFF"/>
                </a:solidFill>
                <a:latin typeface="Times New Roman Bold"/>
                <a:ea typeface="Times New Roman Bold"/>
                <a:cs typeface="Times New Roman Bold"/>
                <a:sym typeface="Times New Roman Bold"/>
              </a:rPr>
              <a:t>Chapter  III: </a:t>
            </a:r>
          </a:p>
          <a:p>
            <a:pPr algn="ctr">
              <a:lnSpc>
                <a:spcPts val="10720"/>
              </a:lnSpc>
              <a:spcBef>
                <a:spcPct val="0"/>
              </a:spcBef>
            </a:pPr>
            <a:r>
              <a:rPr lang="en-US" sz="10509" b="1">
                <a:solidFill>
                  <a:srgbClr val="FFFFFF"/>
                </a:solidFill>
                <a:latin typeface="Times New Roman Bold"/>
                <a:ea typeface="Times New Roman Bold"/>
                <a:cs typeface="Times New Roman Bold"/>
                <a:sym typeface="Times New Roman Bold"/>
              </a:rPr>
              <a:t>GII Dimensions Breakdown</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Freeform 3"/>
          <p:cNvSpPr/>
          <p:nvPr/>
        </p:nvSpPr>
        <p:spPr>
          <a:xfrm flipV="1">
            <a:off x="11973323" y="-938460"/>
            <a:ext cx="11580398" cy="6590299"/>
          </a:xfrm>
          <a:custGeom>
            <a:avLst/>
            <a:gdLst/>
            <a:ahLst/>
            <a:cxnLst/>
            <a:rect l="l" t="t" r="r" b="b"/>
            <a:pathLst>
              <a:path w="11580398" h="6590299">
                <a:moveTo>
                  <a:pt x="0" y="6590300"/>
                </a:moveTo>
                <a:lnTo>
                  <a:pt x="11580399" y="6590300"/>
                </a:lnTo>
                <a:lnTo>
                  <a:pt x="11580399" y="0"/>
                </a:lnTo>
                <a:lnTo>
                  <a:pt x="0" y="0"/>
                </a:lnTo>
                <a:lnTo>
                  <a:pt x="0" y="659030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4" name="Freeform 4"/>
          <p:cNvSpPr/>
          <p:nvPr/>
        </p:nvSpPr>
        <p:spPr>
          <a:xfrm rot="-5400000" flipH="1" flipV="1">
            <a:off x="11110121" y="3034840"/>
            <a:ext cx="5233999" cy="10467999"/>
          </a:xfrm>
          <a:custGeom>
            <a:avLst/>
            <a:gdLst/>
            <a:ahLst/>
            <a:cxnLst/>
            <a:rect l="l" t="t" r="r" b="b"/>
            <a:pathLst>
              <a:path w="5233999" h="10467999">
                <a:moveTo>
                  <a:pt x="5233999" y="10467999"/>
                </a:moveTo>
                <a:lnTo>
                  <a:pt x="0" y="10467999"/>
                </a:lnTo>
                <a:lnTo>
                  <a:pt x="0" y="0"/>
                </a:lnTo>
                <a:lnTo>
                  <a:pt x="5233999" y="0"/>
                </a:lnTo>
                <a:lnTo>
                  <a:pt x="5233999" y="10467999"/>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5" name="Freeform 5"/>
          <p:cNvSpPr/>
          <p:nvPr/>
        </p:nvSpPr>
        <p:spPr>
          <a:xfrm>
            <a:off x="786628" y="1733550"/>
            <a:ext cx="16939845" cy="8173475"/>
          </a:xfrm>
          <a:custGeom>
            <a:avLst/>
            <a:gdLst/>
            <a:ahLst/>
            <a:cxnLst/>
            <a:rect l="l" t="t" r="r" b="b"/>
            <a:pathLst>
              <a:path w="16939845" h="8173475">
                <a:moveTo>
                  <a:pt x="0" y="0"/>
                </a:moveTo>
                <a:lnTo>
                  <a:pt x="16939845" y="0"/>
                </a:lnTo>
                <a:lnTo>
                  <a:pt x="16939845" y="8173476"/>
                </a:lnTo>
                <a:lnTo>
                  <a:pt x="0" y="8173476"/>
                </a:lnTo>
                <a:lnTo>
                  <a:pt x="0" y="0"/>
                </a:lnTo>
                <a:close/>
              </a:path>
            </a:pathLst>
          </a:custGeom>
          <a:blipFill>
            <a:blip r:embed="rId8"/>
            <a:stretch>
              <a:fillRect/>
            </a:stretch>
          </a:blipFill>
        </p:spPr>
        <p:txBody>
          <a:bodyPr/>
          <a:lstStyle/>
          <a:p>
            <a:endParaRPr lang="en-IN"/>
          </a:p>
        </p:txBody>
      </p:sp>
      <p:sp>
        <p:nvSpPr>
          <p:cNvPr id="6" name="TextBox 6"/>
          <p:cNvSpPr txBox="1"/>
          <p:nvPr/>
        </p:nvSpPr>
        <p:spPr>
          <a:xfrm>
            <a:off x="1193032" y="304800"/>
            <a:ext cx="16127036" cy="1428751"/>
          </a:xfrm>
          <a:prstGeom prst="rect">
            <a:avLst/>
          </a:prstGeom>
        </p:spPr>
        <p:txBody>
          <a:bodyPr lIns="0" tIns="0" rIns="0" bIns="0" rtlCol="0" anchor="t">
            <a:spAutoFit/>
          </a:bodyPr>
          <a:lstStyle/>
          <a:p>
            <a:pPr algn="ctr">
              <a:lnSpc>
                <a:spcPts val="5100"/>
              </a:lnSpc>
              <a:spcBef>
                <a:spcPct val="0"/>
              </a:spcBef>
            </a:pPr>
            <a:r>
              <a:rPr lang="en-US" sz="5000" b="1">
                <a:solidFill>
                  <a:srgbClr val="FFFFFF"/>
                </a:solidFill>
                <a:latin typeface="Times New Roman Bold"/>
                <a:ea typeface="Times New Roman Bold"/>
                <a:cs typeface="Times New Roman Bold"/>
                <a:sym typeface="Times New Roman Bold"/>
              </a:rPr>
              <a:t>Hypothesis 5: Female Education have a significant impact on Components of GII </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Freeform 3"/>
          <p:cNvSpPr/>
          <p:nvPr/>
        </p:nvSpPr>
        <p:spPr>
          <a:xfrm rot="-5400000" flipH="1" flipV="1">
            <a:off x="1591550" y="3238773"/>
            <a:ext cx="5831097" cy="11662194"/>
          </a:xfrm>
          <a:custGeom>
            <a:avLst/>
            <a:gdLst/>
            <a:ahLst/>
            <a:cxnLst/>
            <a:rect l="l" t="t" r="r" b="b"/>
            <a:pathLst>
              <a:path w="5831097" h="11662194">
                <a:moveTo>
                  <a:pt x="5831096" y="11662194"/>
                </a:moveTo>
                <a:lnTo>
                  <a:pt x="0" y="11662194"/>
                </a:lnTo>
                <a:lnTo>
                  <a:pt x="0" y="0"/>
                </a:lnTo>
                <a:lnTo>
                  <a:pt x="5831096" y="0"/>
                </a:lnTo>
                <a:lnTo>
                  <a:pt x="5831096" y="11662194"/>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4" name="Freeform 4"/>
          <p:cNvSpPr/>
          <p:nvPr/>
        </p:nvSpPr>
        <p:spPr>
          <a:xfrm>
            <a:off x="1028700" y="2848348"/>
            <a:ext cx="16311086" cy="6611945"/>
          </a:xfrm>
          <a:custGeom>
            <a:avLst/>
            <a:gdLst/>
            <a:ahLst/>
            <a:cxnLst/>
            <a:rect l="l" t="t" r="r" b="b"/>
            <a:pathLst>
              <a:path w="16311086" h="6611945">
                <a:moveTo>
                  <a:pt x="0" y="0"/>
                </a:moveTo>
                <a:lnTo>
                  <a:pt x="16311086" y="0"/>
                </a:lnTo>
                <a:lnTo>
                  <a:pt x="16311086" y="6611946"/>
                </a:lnTo>
                <a:lnTo>
                  <a:pt x="0" y="6611946"/>
                </a:lnTo>
                <a:lnTo>
                  <a:pt x="0" y="0"/>
                </a:lnTo>
                <a:close/>
              </a:path>
            </a:pathLst>
          </a:custGeom>
          <a:blipFill>
            <a:blip r:embed="rId6"/>
            <a:stretch>
              <a:fillRect/>
            </a:stretch>
          </a:blipFill>
        </p:spPr>
        <p:txBody>
          <a:bodyPr/>
          <a:lstStyle/>
          <a:p>
            <a:endParaRPr lang="en-IN"/>
          </a:p>
        </p:txBody>
      </p:sp>
      <p:sp>
        <p:nvSpPr>
          <p:cNvPr id="5" name="TextBox 5"/>
          <p:cNvSpPr txBox="1"/>
          <p:nvPr/>
        </p:nvSpPr>
        <p:spPr>
          <a:xfrm>
            <a:off x="862143" y="800020"/>
            <a:ext cx="16397157" cy="1428751"/>
          </a:xfrm>
          <a:prstGeom prst="rect">
            <a:avLst/>
          </a:prstGeom>
        </p:spPr>
        <p:txBody>
          <a:bodyPr lIns="0" tIns="0" rIns="0" bIns="0" rtlCol="0" anchor="t">
            <a:spAutoFit/>
          </a:bodyPr>
          <a:lstStyle/>
          <a:p>
            <a:pPr algn="ctr">
              <a:lnSpc>
                <a:spcPts val="5100"/>
              </a:lnSpc>
              <a:spcBef>
                <a:spcPct val="0"/>
              </a:spcBef>
            </a:pPr>
            <a:r>
              <a:rPr lang="en-US" sz="5000" b="1">
                <a:solidFill>
                  <a:srgbClr val="FFFFFF"/>
                </a:solidFill>
                <a:latin typeface="Times New Roman Bold"/>
                <a:ea typeface="Times New Roman Bold"/>
                <a:cs typeface="Times New Roman Bold"/>
                <a:sym typeface="Times New Roman Bold"/>
              </a:rPr>
              <a:t>Hypothesis 6: Do the Components of GII show Correlation with each other?</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Freeform 3"/>
          <p:cNvSpPr/>
          <p:nvPr/>
        </p:nvSpPr>
        <p:spPr>
          <a:xfrm rot="-5400000" flipH="1" flipV="1">
            <a:off x="1591550" y="3238773"/>
            <a:ext cx="5831097" cy="11662194"/>
          </a:xfrm>
          <a:custGeom>
            <a:avLst/>
            <a:gdLst/>
            <a:ahLst/>
            <a:cxnLst/>
            <a:rect l="l" t="t" r="r" b="b"/>
            <a:pathLst>
              <a:path w="5831097" h="11662194">
                <a:moveTo>
                  <a:pt x="5831096" y="11662194"/>
                </a:moveTo>
                <a:lnTo>
                  <a:pt x="0" y="11662194"/>
                </a:lnTo>
                <a:lnTo>
                  <a:pt x="0" y="0"/>
                </a:lnTo>
                <a:lnTo>
                  <a:pt x="5831096" y="0"/>
                </a:lnTo>
                <a:lnTo>
                  <a:pt x="5831096" y="11662194"/>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4" name="Freeform 4"/>
          <p:cNvSpPr/>
          <p:nvPr/>
        </p:nvSpPr>
        <p:spPr>
          <a:xfrm>
            <a:off x="555381" y="1908238"/>
            <a:ext cx="17177238" cy="8159188"/>
          </a:xfrm>
          <a:custGeom>
            <a:avLst/>
            <a:gdLst/>
            <a:ahLst/>
            <a:cxnLst/>
            <a:rect l="l" t="t" r="r" b="b"/>
            <a:pathLst>
              <a:path w="17177238" h="8159188">
                <a:moveTo>
                  <a:pt x="0" y="0"/>
                </a:moveTo>
                <a:lnTo>
                  <a:pt x="17177238" y="0"/>
                </a:lnTo>
                <a:lnTo>
                  <a:pt x="17177238" y="8159189"/>
                </a:lnTo>
                <a:lnTo>
                  <a:pt x="0" y="8159189"/>
                </a:lnTo>
                <a:lnTo>
                  <a:pt x="0" y="0"/>
                </a:lnTo>
                <a:close/>
              </a:path>
            </a:pathLst>
          </a:custGeom>
          <a:blipFill>
            <a:blip r:embed="rId6"/>
            <a:stretch>
              <a:fillRect/>
            </a:stretch>
          </a:blipFill>
        </p:spPr>
        <p:txBody>
          <a:bodyPr/>
          <a:lstStyle/>
          <a:p>
            <a:endParaRPr lang="en-IN"/>
          </a:p>
        </p:txBody>
      </p:sp>
      <p:sp>
        <p:nvSpPr>
          <p:cNvPr id="5" name="TextBox 5"/>
          <p:cNvSpPr txBox="1"/>
          <p:nvPr/>
        </p:nvSpPr>
        <p:spPr>
          <a:xfrm>
            <a:off x="450201" y="570383"/>
            <a:ext cx="16307117" cy="1428751"/>
          </a:xfrm>
          <a:prstGeom prst="rect">
            <a:avLst/>
          </a:prstGeom>
        </p:spPr>
        <p:txBody>
          <a:bodyPr lIns="0" tIns="0" rIns="0" bIns="0" rtlCol="0" anchor="t">
            <a:spAutoFit/>
          </a:bodyPr>
          <a:lstStyle/>
          <a:p>
            <a:pPr algn="ctr">
              <a:lnSpc>
                <a:spcPts val="5100"/>
              </a:lnSpc>
              <a:spcBef>
                <a:spcPct val="0"/>
              </a:spcBef>
            </a:pPr>
            <a:r>
              <a:rPr lang="en-US" sz="5000" b="1">
                <a:solidFill>
                  <a:srgbClr val="FFFFFF"/>
                </a:solidFill>
                <a:latin typeface="Times New Roman Bold"/>
                <a:ea typeface="Times New Roman Bold"/>
                <a:cs typeface="Times New Roman Bold"/>
                <a:sym typeface="Times New Roman Bold"/>
              </a:rPr>
              <a:t>Question 5: Which individual indicators are most strongly correlated with overall GII?</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Freeform 3"/>
          <p:cNvSpPr/>
          <p:nvPr/>
        </p:nvSpPr>
        <p:spPr>
          <a:xfrm rot="-5400000" flipH="1" flipV="1">
            <a:off x="1591550" y="3238773"/>
            <a:ext cx="5831097" cy="11662194"/>
          </a:xfrm>
          <a:custGeom>
            <a:avLst/>
            <a:gdLst/>
            <a:ahLst/>
            <a:cxnLst/>
            <a:rect l="l" t="t" r="r" b="b"/>
            <a:pathLst>
              <a:path w="5831097" h="11662194">
                <a:moveTo>
                  <a:pt x="5831096" y="11662194"/>
                </a:moveTo>
                <a:lnTo>
                  <a:pt x="0" y="11662194"/>
                </a:lnTo>
                <a:lnTo>
                  <a:pt x="0" y="0"/>
                </a:lnTo>
                <a:lnTo>
                  <a:pt x="5831096" y="0"/>
                </a:lnTo>
                <a:lnTo>
                  <a:pt x="5831096" y="11662194"/>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4" name="TextBox 4"/>
          <p:cNvSpPr txBox="1"/>
          <p:nvPr/>
        </p:nvSpPr>
        <p:spPr>
          <a:xfrm>
            <a:off x="1333493" y="2991719"/>
            <a:ext cx="15621014" cy="4327796"/>
          </a:xfrm>
          <a:prstGeom prst="rect">
            <a:avLst/>
          </a:prstGeom>
        </p:spPr>
        <p:txBody>
          <a:bodyPr lIns="0" tIns="0" rIns="0" bIns="0" rtlCol="0" anchor="t">
            <a:spAutoFit/>
          </a:bodyPr>
          <a:lstStyle/>
          <a:p>
            <a:pPr algn="ctr">
              <a:lnSpc>
                <a:spcPts val="10720"/>
              </a:lnSpc>
            </a:pPr>
            <a:r>
              <a:rPr lang="en-US" sz="10509" b="1">
                <a:solidFill>
                  <a:srgbClr val="FFFFFF"/>
                </a:solidFill>
                <a:latin typeface="Times New Roman Bold"/>
                <a:ea typeface="Times New Roman Bold"/>
                <a:cs typeface="Times New Roman Bold"/>
                <a:sym typeface="Times New Roman Bold"/>
              </a:rPr>
              <a:t>Chapter  IV: </a:t>
            </a:r>
          </a:p>
          <a:p>
            <a:pPr algn="ctr">
              <a:lnSpc>
                <a:spcPts val="10720"/>
              </a:lnSpc>
              <a:spcBef>
                <a:spcPct val="0"/>
              </a:spcBef>
            </a:pPr>
            <a:r>
              <a:rPr lang="en-US" sz="10509" b="1">
                <a:solidFill>
                  <a:srgbClr val="FFFFFF"/>
                </a:solidFill>
                <a:latin typeface="Times New Roman Bold"/>
                <a:ea typeface="Times New Roman Bold"/>
                <a:cs typeface="Times New Roman Bold"/>
                <a:sym typeface="Times New Roman Bold"/>
              </a:rPr>
              <a:t>Country-Level Deep Dive &amp; Profiles </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Freeform 3"/>
          <p:cNvSpPr/>
          <p:nvPr/>
        </p:nvSpPr>
        <p:spPr>
          <a:xfrm>
            <a:off x="12989449" y="0"/>
            <a:ext cx="5298551" cy="10597101"/>
          </a:xfrm>
          <a:custGeom>
            <a:avLst/>
            <a:gdLst/>
            <a:ahLst/>
            <a:cxnLst/>
            <a:rect l="l" t="t" r="r" b="b"/>
            <a:pathLst>
              <a:path w="5298551" h="10597101">
                <a:moveTo>
                  <a:pt x="0" y="0"/>
                </a:moveTo>
                <a:lnTo>
                  <a:pt x="5298551" y="0"/>
                </a:lnTo>
                <a:lnTo>
                  <a:pt x="5298551" y="10597101"/>
                </a:lnTo>
                <a:lnTo>
                  <a:pt x="0" y="1059710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4" name="TextBox 4"/>
          <p:cNvSpPr txBox="1"/>
          <p:nvPr/>
        </p:nvSpPr>
        <p:spPr>
          <a:xfrm>
            <a:off x="595799" y="838200"/>
            <a:ext cx="9843601" cy="1025922"/>
          </a:xfrm>
          <a:prstGeom prst="rect">
            <a:avLst/>
          </a:prstGeom>
        </p:spPr>
        <p:txBody>
          <a:bodyPr wrap="square" lIns="0" tIns="0" rIns="0" bIns="0" rtlCol="0" anchor="t">
            <a:spAutoFit/>
          </a:bodyPr>
          <a:lstStyle/>
          <a:p>
            <a:pPr algn="ctr">
              <a:lnSpc>
                <a:spcPts val="7955"/>
              </a:lnSpc>
              <a:spcBef>
                <a:spcPct val="0"/>
              </a:spcBef>
            </a:pPr>
            <a:r>
              <a:rPr lang="en-US" sz="7799" b="1" dirty="0">
                <a:solidFill>
                  <a:srgbClr val="FFFFFF"/>
                </a:solidFill>
                <a:latin typeface="Times New Roman Bold"/>
                <a:ea typeface="Times New Roman Bold"/>
                <a:cs typeface="Times New Roman Bold"/>
                <a:sym typeface="Times New Roman Bold"/>
              </a:rPr>
              <a:t>Table of Contents</a:t>
            </a:r>
          </a:p>
        </p:txBody>
      </p:sp>
      <p:sp>
        <p:nvSpPr>
          <p:cNvPr id="5" name="TextBox 5"/>
          <p:cNvSpPr txBox="1"/>
          <p:nvPr/>
        </p:nvSpPr>
        <p:spPr>
          <a:xfrm>
            <a:off x="414824" y="2632480"/>
            <a:ext cx="15223901" cy="6308727"/>
          </a:xfrm>
          <a:prstGeom prst="rect">
            <a:avLst/>
          </a:prstGeom>
        </p:spPr>
        <p:txBody>
          <a:bodyPr lIns="0" tIns="0" rIns="0" bIns="0" rtlCol="0" anchor="t">
            <a:spAutoFit/>
          </a:bodyPr>
          <a:lstStyle/>
          <a:p>
            <a:pPr marL="1471270" lvl="1" indent="-735635" algn="l">
              <a:lnSpc>
                <a:spcPts val="6950"/>
              </a:lnSpc>
              <a:buAutoNum type="arabicPeriod"/>
            </a:pPr>
            <a:r>
              <a:rPr lang="en-US" sz="6814" b="1">
                <a:solidFill>
                  <a:srgbClr val="FFFFFF"/>
                </a:solidFill>
                <a:latin typeface="Times New Roman Bold"/>
                <a:ea typeface="Times New Roman Bold"/>
                <a:cs typeface="Times New Roman Bold"/>
                <a:sym typeface="Times New Roman Bold"/>
              </a:rPr>
              <a:t>Introduction</a:t>
            </a:r>
          </a:p>
          <a:p>
            <a:pPr marL="1471270" lvl="1" indent="-735635" algn="l">
              <a:lnSpc>
                <a:spcPts val="6950"/>
              </a:lnSpc>
              <a:buAutoNum type="arabicPeriod"/>
            </a:pPr>
            <a:r>
              <a:rPr lang="en-US" sz="6814" b="1">
                <a:solidFill>
                  <a:srgbClr val="FFFFFF"/>
                </a:solidFill>
                <a:latin typeface="Times New Roman Bold"/>
                <a:ea typeface="Times New Roman Bold"/>
                <a:cs typeface="Times New Roman Bold"/>
                <a:sym typeface="Times New Roman Bold"/>
              </a:rPr>
              <a:t>Our Aim</a:t>
            </a:r>
          </a:p>
          <a:p>
            <a:pPr marL="1471270" lvl="1" indent="-735635" algn="l">
              <a:lnSpc>
                <a:spcPts val="6950"/>
              </a:lnSpc>
              <a:buAutoNum type="arabicPeriod"/>
            </a:pPr>
            <a:r>
              <a:rPr lang="en-US" sz="6814" b="1">
                <a:solidFill>
                  <a:srgbClr val="FFFFFF"/>
                </a:solidFill>
                <a:latin typeface="Times New Roman Bold"/>
                <a:ea typeface="Times New Roman Bold"/>
                <a:cs typeface="Times New Roman Bold"/>
                <a:sym typeface="Times New Roman Bold"/>
              </a:rPr>
              <a:t>Problem Statement</a:t>
            </a:r>
          </a:p>
          <a:p>
            <a:pPr marL="1471270" lvl="1" indent="-735635" algn="l">
              <a:lnSpc>
                <a:spcPts val="6950"/>
              </a:lnSpc>
              <a:buAutoNum type="arabicPeriod"/>
            </a:pPr>
            <a:r>
              <a:rPr lang="en-US" sz="6814" b="1">
                <a:solidFill>
                  <a:srgbClr val="FFFFFF"/>
                </a:solidFill>
                <a:latin typeface="Times New Roman Bold"/>
                <a:ea typeface="Times New Roman Bold"/>
                <a:cs typeface="Times New Roman Bold"/>
                <a:sym typeface="Times New Roman Bold"/>
              </a:rPr>
              <a:t>Hypotheses &amp; Key Questions</a:t>
            </a:r>
          </a:p>
          <a:p>
            <a:pPr marL="1471270" lvl="1" indent="-735635" algn="l">
              <a:lnSpc>
                <a:spcPts val="6950"/>
              </a:lnSpc>
              <a:buAutoNum type="arabicPeriod"/>
            </a:pPr>
            <a:r>
              <a:rPr lang="en-US" sz="6814" b="1">
                <a:solidFill>
                  <a:srgbClr val="FFFFFF"/>
                </a:solidFill>
                <a:latin typeface="Times New Roman Bold"/>
                <a:ea typeface="Times New Roman Bold"/>
                <a:cs typeface="Times New Roman Bold"/>
                <a:sym typeface="Times New Roman Bold"/>
              </a:rPr>
              <a:t>Actionable Insights</a:t>
            </a:r>
          </a:p>
          <a:p>
            <a:pPr marL="1471270" lvl="1" indent="-735635" algn="l">
              <a:lnSpc>
                <a:spcPts val="6950"/>
              </a:lnSpc>
              <a:spcBef>
                <a:spcPct val="0"/>
              </a:spcBef>
              <a:buAutoNum type="arabicPeriod"/>
            </a:pPr>
            <a:r>
              <a:rPr lang="en-US" sz="6814" b="1">
                <a:solidFill>
                  <a:srgbClr val="FFFFFF"/>
                </a:solidFill>
                <a:latin typeface="Times New Roman Bold"/>
                <a:ea typeface="Times New Roman Bold"/>
                <a:cs typeface="Times New Roman Bold"/>
                <a:sym typeface="Times New Roman Bold"/>
              </a:rPr>
              <a:t>Conclusion</a:t>
            </a:r>
          </a:p>
          <a:p>
            <a:pPr algn="l">
              <a:lnSpc>
                <a:spcPts val="6950"/>
              </a:lnSpc>
              <a:spcBef>
                <a:spcPct val="0"/>
              </a:spcBef>
            </a:pPr>
            <a:endParaRPr lang="en-US" sz="6814" b="1">
              <a:solidFill>
                <a:srgbClr val="FFFFFF"/>
              </a:solidFill>
              <a:latin typeface="Times New Roman Bold"/>
              <a:ea typeface="Times New Roman Bold"/>
              <a:cs typeface="Times New Roman Bold"/>
              <a:sym typeface="Times New Roman Bo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3" name="Freeform 3"/>
          <p:cNvSpPr/>
          <p:nvPr/>
        </p:nvSpPr>
        <p:spPr>
          <a:xfrm rot="5400000">
            <a:off x="10185098" y="-737069"/>
            <a:ext cx="11439824" cy="1289580"/>
          </a:xfrm>
          <a:custGeom>
            <a:avLst/>
            <a:gdLst/>
            <a:ahLst/>
            <a:cxnLst/>
            <a:rect l="l" t="t" r="r" b="b"/>
            <a:pathLst>
              <a:path w="11439824" h="1289580">
                <a:moveTo>
                  <a:pt x="0" y="0"/>
                </a:moveTo>
                <a:lnTo>
                  <a:pt x="11439824" y="0"/>
                </a:lnTo>
                <a:lnTo>
                  <a:pt x="11439824" y="1289580"/>
                </a:lnTo>
                <a:lnTo>
                  <a:pt x="0" y="128958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4" name="Freeform 4"/>
          <p:cNvSpPr/>
          <p:nvPr/>
        </p:nvSpPr>
        <p:spPr>
          <a:xfrm rot="8904538" flipV="1">
            <a:off x="-4504221" y="2350191"/>
            <a:ext cx="7500263" cy="6450226"/>
          </a:xfrm>
          <a:custGeom>
            <a:avLst/>
            <a:gdLst/>
            <a:ahLst/>
            <a:cxnLst/>
            <a:rect l="l" t="t" r="r" b="b"/>
            <a:pathLst>
              <a:path w="7500263" h="6450226">
                <a:moveTo>
                  <a:pt x="0" y="6450226"/>
                </a:moveTo>
                <a:lnTo>
                  <a:pt x="7500263" y="6450226"/>
                </a:lnTo>
                <a:lnTo>
                  <a:pt x="7500263" y="0"/>
                </a:lnTo>
                <a:lnTo>
                  <a:pt x="0" y="0"/>
                </a:lnTo>
                <a:lnTo>
                  <a:pt x="0" y="6450226"/>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IN"/>
          </a:p>
        </p:txBody>
      </p:sp>
      <p:pic>
        <p:nvPicPr>
          <p:cNvPr id="5" name="Picture 5">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10"/>
          <a:srcRect t="135" b="135"/>
          <a:stretch>
            <a:fillRect/>
          </a:stretch>
        </p:blipFill>
        <p:spPr>
          <a:xfrm>
            <a:off x="318660" y="1906014"/>
            <a:ext cx="17571060" cy="8082687"/>
          </a:xfrm>
          <a:prstGeom prst="rect">
            <a:avLst/>
          </a:prstGeom>
        </p:spPr>
      </p:pic>
      <p:sp>
        <p:nvSpPr>
          <p:cNvPr id="6" name="TextBox 6"/>
          <p:cNvSpPr txBox="1"/>
          <p:nvPr/>
        </p:nvSpPr>
        <p:spPr>
          <a:xfrm>
            <a:off x="8496029" y="8806749"/>
            <a:ext cx="1274721" cy="451551"/>
          </a:xfrm>
          <a:prstGeom prst="rect">
            <a:avLst/>
          </a:prstGeom>
        </p:spPr>
        <p:txBody>
          <a:bodyPr lIns="0" tIns="0" rIns="0" bIns="0" rtlCol="0" anchor="t">
            <a:spAutoFit/>
          </a:bodyPr>
          <a:lstStyle/>
          <a:p>
            <a:pPr algn="ctr">
              <a:lnSpc>
                <a:spcPts val="3461"/>
              </a:lnSpc>
            </a:pPr>
            <a:r>
              <a:rPr lang="en-US" sz="2472">
                <a:solidFill>
                  <a:srgbClr val="FFFFFF"/>
                </a:solidFill>
                <a:latin typeface="Poppins"/>
                <a:ea typeface="Poppins"/>
                <a:cs typeface="Poppins"/>
                <a:sym typeface="Poppins"/>
              </a:rPr>
              <a:t>-</a:t>
            </a:r>
          </a:p>
        </p:txBody>
      </p:sp>
      <p:sp>
        <p:nvSpPr>
          <p:cNvPr id="7" name="TextBox 7"/>
          <p:cNvSpPr txBox="1"/>
          <p:nvPr/>
        </p:nvSpPr>
        <p:spPr>
          <a:xfrm>
            <a:off x="0" y="273057"/>
            <a:ext cx="18208380" cy="1428751"/>
          </a:xfrm>
          <a:prstGeom prst="rect">
            <a:avLst/>
          </a:prstGeom>
        </p:spPr>
        <p:txBody>
          <a:bodyPr lIns="0" tIns="0" rIns="0" bIns="0" rtlCol="0" anchor="t">
            <a:spAutoFit/>
          </a:bodyPr>
          <a:lstStyle/>
          <a:p>
            <a:pPr algn="ctr">
              <a:lnSpc>
                <a:spcPts val="5100"/>
              </a:lnSpc>
              <a:spcBef>
                <a:spcPct val="0"/>
              </a:spcBef>
            </a:pPr>
            <a:r>
              <a:rPr lang="en-US" sz="5000" b="1">
                <a:solidFill>
                  <a:srgbClr val="FFFFFF"/>
                </a:solidFill>
                <a:latin typeface="Times New Roman Bold"/>
                <a:ea typeface="Times New Roman Bold"/>
                <a:cs typeface="Times New Roman Bold"/>
                <a:sym typeface="Times New Roman Bold"/>
              </a:rPr>
              <a:t>Question 6: How has the trend and the KPI of Each country changed over the time? (For India)</a:t>
            </a:r>
          </a:p>
        </p:txBody>
      </p:sp>
    </p:spTree>
  </p:cSld>
  <p:clrMapOvr>
    <a:masterClrMapping/>
  </p:clrMapOvr>
  <p:timing>
    <p:tnLst>
      <p:par>
        <p:cTn id="1" dur="indefinite" restart="never" nodeType="tmRoot">
          <p:childTnLst>
            <p:video>
              <p:cMediaNode vol="100000">
                <p:cTn id="2" fill="hold" display="0">
                  <p:stCondLst>
                    <p:cond delay="indefinite"/>
                  </p:stCondLst>
                </p:cTn>
                <p:tgtEl>
                  <p:spTgt spid="5"/>
                </p:tgtEl>
              </p:cMediaNode>
            </p:vide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TextBox 3"/>
          <p:cNvSpPr txBox="1"/>
          <p:nvPr/>
        </p:nvSpPr>
        <p:spPr>
          <a:xfrm>
            <a:off x="677375" y="863347"/>
            <a:ext cx="10143025" cy="1025922"/>
          </a:xfrm>
          <a:prstGeom prst="rect">
            <a:avLst/>
          </a:prstGeom>
        </p:spPr>
        <p:txBody>
          <a:bodyPr wrap="square" lIns="0" tIns="0" rIns="0" bIns="0" rtlCol="0" anchor="t">
            <a:spAutoFit/>
          </a:bodyPr>
          <a:lstStyle/>
          <a:p>
            <a:pPr algn="ctr">
              <a:lnSpc>
                <a:spcPts val="7956"/>
              </a:lnSpc>
              <a:spcBef>
                <a:spcPct val="0"/>
              </a:spcBef>
            </a:pPr>
            <a:r>
              <a:rPr lang="en-US" sz="7800" b="1" dirty="0">
                <a:solidFill>
                  <a:srgbClr val="FFFFFF"/>
                </a:solidFill>
                <a:latin typeface="Times New Roman Bold"/>
                <a:ea typeface="Times New Roman Bold"/>
                <a:cs typeface="Times New Roman Bold"/>
                <a:sym typeface="Times New Roman Bold"/>
              </a:rPr>
              <a:t>Actionable Insights</a:t>
            </a:r>
          </a:p>
        </p:txBody>
      </p:sp>
      <p:sp>
        <p:nvSpPr>
          <p:cNvPr id="4" name="TextBox 4"/>
          <p:cNvSpPr txBox="1"/>
          <p:nvPr/>
        </p:nvSpPr>
        <p:spPr>
          <a:xfrm>
            <a:off x="0" y="2291617"/>
            <a:ext cx="16070065" cy="6484817"/>
          </a:xfrm>
          <a:prstGeom prst="rect">
            <a:avLst/>
          </a:prstGeom>
        </p:spPr>
        <p:txBody>
          <a:bodyPr lIns="0" tIns="0" rIns="0" bIns="0" rtlCol="0" anchor="t">
            <a:spAutoFit/>
          </a:bodyPr>
          <a:lstStyle/>
          <a:p>
            <a:pPr marL="1333243" lvl="1" indent="-666622" algn="just">
              <a:lnSpc>
                <a:spcPts val="6298"/>
              </a:lnSpc>
              <a:buFont typeface="Arial"/>
              <a:buChar char="•"/>
            </a:pPr>
            <a:r>
              <a:rPr lang="en-US" sz="6175">
                <a:solidFill>
                  <a:srgbClr val="FFFFFF"/>
                </a:solidFill>
                <a:latin typeface="Times New Roman"/>
                <a:ea typeface="Times New Roman"/>
                <a:cs typeface="Times New Roman"/>
                <a:sym typeface="Times New Roman"/>
              </a:rPr>
              <a:t>Invest in Female Secondary Education</a:t>
            </a:r>
          </a:p>
          <a:p>
            <a:pPr marL="1333243" lvl="1" indent="-666622" algn="just">
              <a:lnSpc>
                <a:spcPts val="6298"/>
              </a:lnSpc>
              <a:buFont typeface="Arial"/>
              <a:buChar char="•"/>
            </a:pPr>
            <a:r>
              <a:rPr lang="en-US" sz="6175">
                <a:solidFill>
                  <a:srgbClr val="FFFFFF"/>
                </a:solidFill>
                <a:latin typeface="Times New Roman"/>
                <a:ea typeface="Times New Roman"/>
                <a:cs typeface="Times New Roman"/>
                <a:sym typeface="Times New Roman"/>
              </a:rPr>
              <a:t>Improve Maternal Health Infrastructure</a:t>
            </a:r>
          </a:p>
          <a:p>
            <a:pPr marL="1333243" lvl="1" indent="-666622" algn="just">
              <a:lnSpc>
                <a:spcPts val="6298"/>
              </a:lnSpc>
              <a:buFont typeface="Arial"/>
              <a:buChar char="•"/>
            </a:pPr>
            <a:r>
              <a:rPr lang="en-US" sz="6175">
                <a:solidFill>
                  <a:srgbClr val="FFFFFF"/>
                </a:solidFill>
                <a:latin typeface="Times New Roman"/>
                <a:ea typeface="Times New Roman"/>
                <a:cs typeface="Times New Roman"/>
                <a:sym typeface="Times New Roman"/>
              </a:rPr>
              <a:t>Reduce Adolescent Birth Rates Through Awareness</a:t>
            </a:r>
          </a:p>
          <a:p>
            <a:pPr marL="1333243" lvl="1" indent="-666622" algn="just">
              <a:lnSpc>
                <a:spcPts val="6298"/>
              </a:lnSpc>
              <a:buFont typeface="Arial"/>
              <a:buChar char="•"/>
            </a:pPr>
            <a:r>
              <a:rPr lang="en-US" sz="6175">
                <a:solidFill>
                  <a:srgbClr val="FFFFFF"/>
                </a:solidFill>
                <a:latin typeface="Times New Roman"/>
                <a:ea typeface="Times New Roman"/>
                <a:cs typeface="Times New Roman"/>
                <a:sym typeface="Times New Roman"/>
              </a:rPr>
              <a:t>Promote Women’s Economic Participation</a:t>
            </a:r>
          </a:p>
          <a:p>
            <a:pPr marL="1333243" lvl="1" indent="-666622" algn="just">
              <a:lnSpc>
                <a:spcPts val="6298"/>
              </a:lnSpc>
              <a:buFont typeface="Arial"/>
              <a:buChar char="•"/>
            </a:pPr>
            <a:r>
              <a:rPr lang="en-US" sz="6175">
                <a:solidFill>
                  <a:srgbClr val="FFFFFF"/>
                </a:solidFill>
                <a:latin typeface="Times New Roman"/>
                <a:ea typeface="Times New Roman"/>
                <a:cs typeface="Times New Roman"/>
                <a:sym typeface="Times New Roman"/>
              </a:rPr>
              <a:t>Increase Female Political Representation</a:t>
            </a:r>
          </a:p>
          <a:p>
            <a:pPr marL="1333243" lvl="1" indent="-666622" algn="just">
              <a:lnSpc>
                <a:spcPts val="6298"/>
              </a:lnSpc>
              <a:buFont typeface="Arial"/>
              <a:buChar char="•"/>
            </a:pPr>
            <a:r>
              <a:rPr lang="en-US" sz="6175">
                <a:solidFill>
                  <a:srgbClr val="FFFFFF"/>
                </a:solidFill>
                <a:latin typeface="Times New Roman"/>
                <a:ea typeface="Times New Roman"/>
                <a:cs typeface="Times New Roman"/>
                <a:sym typeface="Times New Roman"/>
              </a:rPr>
              <a:t>Target Regions with Persistently High GII</a:t>
            </a:r>
          </a:p>
          <a:p>
            <a:pPr marL="1333243" lvl="1" indent="-666622" algn="just">
              <a:lnSpc>
                <a:spcPts val="6298"/>
              </a:lnSpc>
              <a:buFont typeface="Arial"/>
              <a:buChar char="•"/>
            </a:pPr>
            <a:r>
              <a:rPr lang="en-US" sz="6175">
                <a:solidFill>
                  <a:srgbClr val="FFFFFF"/>
                </a:solidFill>
                <a:latin typeface="Times New Roman"/>
                <a:ea typeface="Times New Roman"/>
                <a:cs typeface="Times New Roman"/>
                <a:sym typeface="Times New Roman"/>
              </a:rPr>
              <a:t>Leverage Success Stories</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TextBox 3"/>
          <p:cNvSpPr txBox="1"/>
          <p:nvPr/>
        </p:nvSpPr>
        <p:spPr>
          <a:xfrm>
            <a:off x="685800" y="777265"/>
            <a:ext cx="7772400" cy="1025922"/>
          </a:xfrm>
          <a:prstGeom prst="rect">
            <a:avLst/>
          </a:prstGeom>
        </p:spPr>
        <p:txBody>
          <a:bodyPr wrap="square" lIns="0" tIns="0" rIns="0" bIns="0" rtlCol="0" anchor="t">
            <a:spAutoFit/>
          </a:bodyPr>
          <a:lstStyle/>
          <a:p>
            <a:pPr algn="ctr">
              <a:lnSpc>
                <a:spcPts val="7956"/>
              </a:lnSpc>
              <a:spcBef>
                <a:spcPct val="0"/>
              </a:spcBef>
            </a:pPr>
            <a:r>
              <a:rPr lang="en-US" sz="7800" b="1" dirty="0">
                <a:solidFill>
                  <a:srgbClr val="FFFFFF"/>
                </a:solidFill>
                <a:latin typeface="Times New Roman Bold"/>
                <a:ea typeface="Times New Roman Bold"/>
                <a:cs typeface="Times New Roman Bold"/>
                <a:sym typeface="Times New Roman Bold"/>
              </a:rPr>
              <a:t>Conclusion</a:t>
            </a:r>
          </a:p>
        </p:txBody>
      </p:sp>
      <p:sp>
        <p:nvSpPr>
          <p:cNvPr id="4" name="TextBox 4"/>
          <p:cNvSpPr txBox="1"/>
          <p:nvPr/>
        </p:nvSpPr>
        <p:spPr>
          <a:xfrm>
            <a:off x="685800" y="2457449"/>
            <a:ext cx="17602200" cy="6310504"/>
          </a:xfrm>
          <a:prstGeom prst="rect">
            <a:avLst/>
          </a:prstGeom>
        </p:spPr>
        <p:txBody>
          <a:bodyPr lIns="0" tIns="0" rIns="0" bIns="0" rtlCol="0" anchor="t">
            <a:spAutoFit/>
          </a:bodyPr>
          <a:lstStyle/>
          <a:p>
            <a:pPr algn="l">
              <a:lnSpc>
                <a:spcPts val="4896"/>
              </a:lnSpc>
              <a:spcBef>
                <a:spcPct val="0"/>
              </a:spcBef>
            </a:pPr>
            <a:r>
              <a:rPr lang="en-US" sz="4800" b="1">
                <a:solidFill>
                  <a:srgbClr val="FFFFFF"/>
                </a:solidFill>
                <a:latin typeface="Times New Roman Bold"/>
                <a:ea typeface="Times New Roman Bold"/>
                <a:cs typeface="Times New Roman Bold"/>
                <a:sym typeface="Times New Roman Bold"/>
              </a:rPr>
              <a:t>Over the past three decades, the world has made commendable strides in reducing gender inequality, as evidenced by the declining Global GII trend. However, progress is uneven across regions and development levels. Our multi-dimensional analysis shows that education, health, economic participation, and political inclusion remain crucial levers for gender parity. To accelerate this progress, countries must adopt evidence-based, intersectional, and inclusive policies, particularly in underperforming regions. This project not only maps where inequality persists but also lights the path toward equity, empowerment, and sustainable human development.</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Freeform 3"/>
          <p:cNvSpPr/>
          <p:nvPr/>
        </p:nvSpPr>
        <p:spPr>
          <a:xfrm>
            <a:off x="0" y="0"/>
            <a:ext cx="18659475" cy="10287000"/>
          </a:xfrm>
          <a:custGeom>
            <a:avLst/>
            <a:gdLst/>
            <a:ahLst/>
            <a:cxnLst/>
            <a:rect l="l" t="t" r="r" b="b"/>
            <a:pathLst>
              <a:path w="18659475" h="10287000">
                <a:moveTo>
                  <a:pt x="0" y="0"/>
                </a:moveTo>
                <a:lnTo>
                  <a:pt x="18659475" y="0"/>
                </a:lnTo>
                <a:lnTo>
                  <a:pt x="18659475" y="10287000"/>
                </a:lnTo>
                <a:lnTo>
                  <a:pt x="0" y="10287000"/>
                </a:lnTo>
                <a:lnTo>
                  <a:pt x="0" y="0"/>
                </a:lnTo>
                <a:close/>
              </a:path>
            </a:pathLst>
          </a:custGeom>
          <a:blipFill>
            <a:blip r:embed="rId4"/>
            <a:stretch>
              <a:fillRect t="-11103" r="-2266" b="-12485"/>
            </a:stretch>
          </a:blipFill>
        </p:spPr>
        <p:txBody>
          <a:bodyPr/>
          <a:lstStyle/>
          <a:p>
            <a:endParaRPr lang="en-IN"/>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Freeform 3"/>
          <p:cNvSpPr/>
          <p:nvPr/>
        </p:nvSpPr>
        <p:spPr>
          <a:xfrm>
            <a:off x="12989449" y="0"/>
            <a:ext cx="5298551" cy="10597101"/>
          </a:xfrm>
          <a:custGeom>
            <a:avLst/>
            <a:gdLst/>
            <a:ahLst/>
            <a:cxnLst/>
            <a:rect l="l" t="t" r="r" b="b"/>
            <a:pathLst>
              <a:path w="5298551" h="10597101">
                <a:moveTo>
                  <a:pt x="0" y="0"/>
                </a:moveTo>
                <a:lnTo>
                  <a:pt x="5298551" y="0"/>
                </a:lnTo>
                <a:lnTo>
                  <a:pt x="5298551" y="10597101"/>
                </a:lnTo>
                <a:lnTo>
                  <a:pt x="0" y="1059710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4" name="Freeform 4"/>
          <p:cNvSpPr/>
          <p:nvPr/>
        </p:nvSpPr>
        <p:spPr>
          <a:xfrm>
            <a:off x="12254154" y="775584"/>
            <a:ext cx="5233140" cy="9303361"/>
          </a:xfrm>
          <a:custGeom>
            <a:avLst/>
            <a:gdLst/>
            <a:ahLst/>
            <a:cxnLst/>
            <a:rect l="l" t="t" r="r" b="b"/>
            <a:pathLst>
              <a:path w="5233140" h="9303361">
                <a:moveTo>
                  <a:pt x="0" y="0"/>
                </a:moveTo>
                <a:lnTo>
                  <a:pt x="5233141" y="0"/>
                </a:lnTo>
                <a:lnTo>
                  <a:pt x="5233141" y="9303361"/>
                </a:lnTo>
                <a:lnTo>
                  <a:pt x="0" y="9303361"/>
                </a:lnTo>
                <a:lnTo>
                  <a:pt x="0" y="0"/>
                </a:lnTo>
                <a:close/>
              </a:path>
            </a:pathLst>
          </a:custGeom>
          <a:blipFill>
            <a:blip r:embed="rId6"/>
            <a:stretch>
              <a:fillRect l="-4166" r="-219065"/>
            </a:stretch>
          </a:blipFill>
        </p:spPr>
        <p:txBody>
          <a:bodyPr/>
          <a:lstStyle/>
          <a:p>
            <a:endParaRPr lang="en-IN"/>
          </a:p>
        </p:txBody>
      </p:sp>
      <p:sp>
        <p:nvSpPr>
          <p:cNvPr id="5" name="TextBox 5"/>
          <p:cNvSpPr txBox="1"/>
          <p:nvPr/>
        </p:nvSpPr>
        <p:spPr>
          <a:xfrm>
            <a:off x="430684" y="1009650"/>
            <a:ext cx="7851813" cy="1207006"/>
          </a:xfrm>
          <a:prstGeom prst="rect">
            <a:avLst/>
          </a:prstGeom>
        </p:spPr>
        <p:txBody>
          <a:bodyPr lIns="0" tIns="0" rIns="0" bIns="0" rtlCol="0" anchor="t">
            <a:spAutoFit/>
          </a:bodyPr>
          <a:lstStyle/>
          <a:p>
            <a:pPr algn="l">
              <a:lnSpc>
                <a:spcPts val="7955"/>
              </a:lnSpc>
              <a:spcBef>
                <a:spcPct val="0"/>
              </a:spcBef>
            </a:pPr>
            <a:r>
              <a:rPr lang="en-US" sz="7799" b="1">
                <a:solidFill>
                  <a:srgbClr val="FFFFFF"/>
                </a:solidFill>
                <a:latin typeface="Times New Roman Bold"/>
                <a:ea typeface="Times New Roman Bold"/>
                <a:cs typeface="Times New Roman Bold"/>
                <a:sym typeface="Times New Roman Bold"/>
              </a:rPr>
              <a:t>Introduction</a:t>
            </a:r>
          </a:p>
        </p:txBody>
      </p:sp>
      <p:sp>
        <p:nvSpPr>
          <p:cNvPr id="6" name="TextBox 6"/>
          <p:cNvSpPr txBox="1"/>
          <p:nvPr/>
        </p:nvSpPr>
        <p:spPr>
          <a:xfrm>
            <a:off x="211609" y="2336775"/>
            <a:ext cx="11823470" cy="7996701"/>
          </a:xfrm>
          <a:prstGeom prst="rect">
            <a:avLst/>
          </a:prstGeom>
        </p:spPr>
        <p:txBody>
          <a:bodyPr lIns="0" tIns="0" rIns="0" bIns="0" rtlCol="0" anchor="t">
            <a:spAutoFit/>
          </a:bodyPr>
          <a:lstStyle/>
          <a:p>
            <a:pPr marL="944196" lvl="1" indent="-472098" algn="l">
              <a:lnSpc>
                <a:spcPts val="4460"/>
              </a:lnSpc>
              <a:buFont typeface="Arial"/>
              <a:buChar char="•"/>
            </a:pPr>
            <a:r>
              <a:rPr lang="en-US" sz="4373" b="1">
                <a:solidFill>
                  <a:srgbClr val="FFFFFF"/>
                </a:solidFill>
                <a:latin typeface="Times New Roman Bold"/>
                <a:ea typeface="Times New Roman Bold"/>
                <a:cs typeface="Times New Roman Bold"/>
                <a:sym typeface="Times New Roman Bold"/>
              </a:rPr>
              <a:t>In a world striving for equality and progress, the lived experiences of women and men still differ drastically across regions and countries. These differences are not just anecdotal—they are measurable.</a:t>
            </a:r>
          </a:p>
          <a:p>
            <a:pPr marL="944196" lvl="1" indent="-472098" algn="l">
              <a:lnSpc>
                <a:spcPts val="4460"/>
              </a:lnSpc>
              <a:buFont typeface="Arial"/>
              <a:buChar char="•"/>
            </a:pPr>
            <a:r>
              <a:rPr lang="en-US" sz="4373" b="1">
                <a:solidFill>
                  <a:srgbClr val="FFFFFF"/>
                </a:solidFill>
                <a:latin typeface="Times New Roman Bold"/>
                <a:ea typeface="Times New Roman Bold"/>
                <a:cs typeface="Times New Roman Bold"/>
                <a:sym typeface="Times New Roman Bold"/>
              </a:rPr>
              <a:t>What is GII?</a:t>
            </a:r>
          </a:p>
          <a:p>
            <a:pPr marL="944196" lvl="1" indent="-472098" algn="l">
              <a:lnSpc>
                <a:spcPts val="4460"/>
              </a:lnSpc>
              <a:buFont typeface="Arial"/>
              <a:buChar char="•"/>
            </a:pPr>
            <a:r>
              <a:rPr lang="en-US" sz="4373" b="1">
                <a:solidFill>
                  <a:srgbClr val="FFFFFF"/>
                </a:solidFill>
                <a:latin typeface="Times New Roman Bold"/>
                <a:ea typeface="Times New Roman Bold"/>
                <a:cs typeface="Times New Roman Bold"/>
                <a:sym typeface="Times New Roman Bold"/>
              </a:rPr>
              <a:t>The Gender Inequality Index (GII) is a composite measure introduced to reflect gender-based disadvantage in three key dimensions: </a:t>
            </a:r>
          </a:p>
          <a:p>
            <a:pPr marL="944196" lvl="1" indent="-472098" algn="l">
              <a:lnSpc>
                <a:spcPts val="4460"/>
              </a:lnSpc>
              <a:buAutoNum type="arabicPeriod"/>
            </a:pPr>
            <a:r>
              <a:rPr lang="en-US" sz="4373" b="1">
                <a:solidFill>
                  <a:srgbClr val="FFFFFF"/>
                </a:solidFill>
                <a:latin typeface="Times New Roman Bold"/>
                <a:ea typeface="Times New Roman Bold"/>
                <a:cs typeface="Times New Roman Bold"/>
                <a:sym typeface="Times New Roman Bold"/>
              </a:rPr>
              <a:t> Reproductive Health:</a:t>
            </a:r>
          </a:p>
          <a:p>
            <a:pPr marL="944196" lvl="1" indent="-472098" algn="l">
              <a:lnSpc>
                <a:spcPts val="4460"/>
              </a:lnSpc>
              <a:buAutoNum type="arabicPeriod"/>
            </a:pPr>
            <a:r>
              <a:rPr lang="en-US" sz="4373" b="1">
                <a:solidFill>
                  <a:srgbClr val="FFFFFF"/>
                </a:solidFill>
                <a:latin typeface="Times New Roman Bold"/>
                <a:ea typeface="Times New Roman Bold"/>
                <a:cs typeface="Times New Roman Bold"/>
                <a:sym typeface="Times New Roman Bold"/>
              </a:rPr>
              <a:t> Empowerment</a:t>
            </a:r>
          </a:p>
          <a:p>
            <a:pPr marL="944196" lvl="1" indent="-472098" algn="l">
              <a:lnSpc>
                <a:spcPts val="4460"/>
              </a:lnSpc>
              <a:buAutoNum type="arabicPeriod"/>
            </a:pPr>
            <a:r>
              <a:rPr lang="en-US" sz="4373" b="1">
                <a:solidFill>
                  <a:srgbClr val="FFFFFF"/>
                </a:solidFill>
                <a:latin typeface="Times New Roman Bold"/>
                <a:ea typeface="Times New Roman Bold"/>
                <a:cs typeface="Times New Roman Bold"/>
                <a:sym typeface="Times New Roman Bold"/>
              </a:rPr>
              <a:t> Labor Market Participation</a:t>
            </a:r>
          </a:p>
          <a:p>
            <a:pPr algn="l">
              <a:lnSpc>
                <a:spcPts val="4460"/>
              </a:lnSpc>
              <a:spcBef>
                <a:spcPct val="0"/>
              </a:spcBef>
            </a:pPr>
            <a:endParaRPr lang="en-US" sz="4373" b="1">
              <a:solidFill>
                <a:srgbClr val="FFFFFF"/>
              </a:solidFill>
              <a:latin typeface="Times New Roman Bold"/>
              <a:ea typeface="Times New Roman Bold"/>
              <a:cs typeface="Times New Roman Bold"/>
              <a:sym typeface="Times New Roman Bo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Freeform 3"/>
          <p:cNvSpPr/>
          <p:nvPr/>
        </p:nvSpPr>
        <p:spPr>
          <a:xfrm>
            <a:off x="12989449" y="0"/>
            <a:ext cx="5298551" cy="10597101"/>
          </a:xfrm>
          <a:custGeom>
            <a:avLst/>
            <a:gdLst/>
            <a:ahLst/>
            <a:cxnLst/>
            <a:rect l="l" t="t" r="r" b="b"/>
            <a:pathLst>
              <a:path w="5298551" h="10597101">
                <a:moveTo>
                  <a:pt x="0" y="0"/>
                </a:moveTo>
                <a:lnTo>
                  <a:pt x="5298551" y="0"/>
                </a:lnTo>
                <a:lnTo>
                  <a:pt x="5298551" y="10597101"/>
                </a:lnTo>
                <a:lnTo>
                  <a:pt x="0" y="1059710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4" name="Freeform 4"/>
          <p:cNvSpPr/>
          <p:nvPr/>
        </p:nvSpPr>
        <p:spPr>
          <a:xfrm>
            <a:off x="11888507" y="1930970"/>
            <a:ext cx="5010780" cy="7520871"/>
          </a:xfrm>
          <a:custGeom>
            <a:avLst/>
            <a:gdLst/>
            <a:ahLst/>
            <a:cxnLst/>
            <a:rect l="l" t="t" r="r" b="b"/>
            <a:pathLst>
              <a:path w="5010780" h="7520871">
                <a:moveTo>
                  <a:pt x="0" y="0"/>
                </a:moveTo>
                <a:lnTo>
                  <a:pt x="5010780" y="0"/>
                </a:lnTo>
                <a:lnTo>
                  <a:pt x="5010780" y="7520870"/>
                </a:lnTo>
                <a:lnTo>
                  <a:pt x="0" y="7520870"/>
                </a:lnTo>
                <a:lnTo>
                  <a:pt x="0" y="0"/>
                </a:lnTo>
                <a:close/>
              </a:path>
            </a:pathLst>
          </a:custGeom>
          <a:blipFill>
            <a:blip r:embed="rId6"/>
            <a:stretch>
              <a:fillRect/>
            </a:stretch>
          </a:blipFill>
        </p:spPr>
        <p:txBody>
          <a:bodyPr/>
          <a:lstStyle/>
          <a:p>
            <a:endParaRPr lang="en-IN"/>
          </a:p>
        </p:txBody>
      </p:sp>
      <p:sp>
        <p:nvSpPr>
          <p:cNvPr id="5" name="TextBox 5"/>
          <p:cNvSpPr txBox="1"/>
          <p:nvPr/>
        </p:nvSpPr>
        <p:spPr>
          <a:xfrm>
            <a:off x="630281" y="415672"/>
            <a:ext cx="16249479" cy="1207006"/>
          </a:xfrm>
          <a:prstGeom prst="rect">
            <a:avLst/>
          </a:prstGeom>
        </p:spPr>
        <p:txBody>
          <a:bodyPr lIns="0" tIns="0" rIns="0" bIns="0" rtlCol="0" anchor="t">
            <a:spAutoFit/>
          </a:bodyPr>
          <a:lstStyle/>
          <a:p>
            <a:pPr algn="ctr">
              <a:lnSpc>
                <a:spcPts val="7955"/>
              </a:lnSpc>
              <a:spcBef>
                <a:spcPct val="0"/>
              </a:spcBef>
            </a:pPr>
            <a:r>
              <a:rPr lang="en-US" sz="7799" b="1">
                <a:solidFill>
                  <a:srgbClr val="FFFFFF"/>
                </a:solidFill>
                <a:latin typeface="Times New Roman Bold"/>
                <a:ea typeface="Times New Roman Bold"/>
                <a:cs typeface="Times New Roman Bold"/>
                <a:sym typeface="Times New Roman Bold"/>
              </a:rPr>
              <a:t>Our Aim: Turning Data into Direction</a:t>
            </a:r>
          </a:p>
        </p:txBody>
      </p:sp>
      <p:sp>
        <p:nvSpPr>
          <p:cNvPr id="6" name="TextBox 6"/>
          <p:cNvSpPr txBox="1"/>
          <p:nvPr/>
        </p:nvSpPr>
        <p:spPr>
          <a:xfrm>
            <a:off x="630281" y="1911920"/>
            <a:ext cx="10218374" cy="6247357"/>
          </a:xfrm>
          <a:prstGeom prst="rect">
            <a:avLst/>
          </a:prstGeom>
        </p:spPr>
        <p:txBody>
          <a:bodyPr lIns="0" tIns="0" rIns="0" bIns="0" rtlCol="0" anchor="t">
            <a:spAutoFit/>
          </a:bodyPr>
          <a:lstStyle/>
          <a:p>
            <a:pPr marL="1020820" lvl="1" indent="-510410" algn="l">
              <a:lnSpc>
                <a:spcPts val="4822"/>
              </a:lnSpc>
              <a:buFont typeface="Arial"/>
              <a:buChar char="•"/>
            </a:pPr>
            <a:r>
              <a:rPr lang="en-US" sz="4728" b="1">
                <a:solidFill>
                  <a:srgbClr val="FFFFFF"/>
                </a:solidFill>
                <a:latin typeface="Times New Roman Bold"/>
                <a:ea typeface="Times New Roman Bold"/>
                <a:cs typeface="Times New Roman Bold"/>
                <a:sym typeface="Times New Roman Bold"/>
              </a:rPr>
              <a:t>Gender inequality is not just a social issue—it's a developmental challenge that affects health, education, economics, and governance. </a:t>
            </a:r>
          </a:p>
          <a:p>
            <a:pPr marL="1020820" lvl="1" indent="-510410" algn="l">
              <a:lnSpc>
                <a:spcPts val="4822"/>
              </a:lnSpc>
              <a:spcBef>
                <a:spcPct val="0"/>
              </a:spcBef>
              <a:buFont typeface="Arial"/>
              <a:buChar char="•"/>
            </a:pPr>
            <a:r>
              <a:rPr lang="en-US" sz="4728" b="1">
                <a:solidFill>
                  <a:srgbClr val="FFFFFF"/>
                </a:solidFill>
                <a:latin typeface="Times New Roman Bold"/>
                <a:ea typeface="Times New Roman Bold"/>
                <a:cs typeface="Times New Roman Bold"/>
                <a:sym typeface="Times New Roman Bold"/>
              </a:rPr>
              <a:t>While the GII provides a quantitative lens, our mission is to transform this data into a visual, interactive, and comprehensible story that highlights both progress and persisting disparities.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Freeform 3"/>
          <p:cNvSpPr/>
          <p:nvPr/>
        </p:nvSpPr>
        <p:spPr>
          <a:xfrm>
            <a:off x="12989449" y="0"/>
            <a:ext cx="5298551" cy="10597101"/>
          </a:xfrm>
          <a:custGeom>
            <a:avLst/>
            <a:gdLst/>
            <a:ahLst/>
            <a:cxnLst/>
            <a:rect l="l" t="t" r="r" b="b"/>
            <a:pathLst>
              <a:path w="5298551" h="10597101">
                <a:moveTo>
                  <a:pt x="0" y="0"/>
                </a:moveTo>
                <a:lnTo>
                  <a:pt x="5298551" y="0"/>
                </a:lnTo>
                <a:lnTo>
                  <a:pt x="5298551" y="10597101"/>
                </a:lnTo>
                <a:lnTo>
                  <a:pt x="0" y="1059710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4" name="TextBox 4"/>
          <p:cNvSpPr txBox="1"/>
          <p:nvPr/>
        </p:nvSpPr>
        <p:spPr>
          <a:xfrm>
            <a:off x="95250" y="1728536"/>
            <a:ext cx="10180126" cy="8515844"/>
          </a:xfrm>
          <a:prstGeom prst="rect">
            <a:avLst/>
          </a:prstGeom>
        </p:spPr>
        <p:txBody>
          <a:bodyPr wrap="square" lIns="0" tIns="0" rIns="0" bIns="0" rtlCol="0" anchor="t">
            <a:spAutoFit/>
          </a:bodyPr>
          <a:lstStyle/>
          <a:p>
            <a:pPr marL="740172" lvl="1" indent="-370086" algn="l">
              <a:lnSpc>
                <a:spcPts val="3496"/>
              </a:lnSpc>
              <a:buFont typeface="Arial"/>
              <a:buChar char="•"/>
            </a:pPr>
            <a:r>
              <a:rPr lang="en-US" sz="3428" b="1" dirty="0">
                <a:solidFill>
                  <a:srgbClr val="FFFFFF"/>
                </a:solidFill>
                <a:latin typeface="Times New Roman Bold"/>
                <a:ea typeface="Times New Roman Bold"/>
                <a:cs typeface="Times New Roman Bold"/>
                <a:sym typeface="Times New Roman Bold"/>
              </a:rPr>
              <a:t>This project seeks to </a:t>
            </a:r>
            <a:r>
              <a:rPr lang="en-US" sz="3428" b="1" dirty="0" err="1">
                <a:solidFill>
                  <a:srgbClr val="FFFFFF"/>
                </a:solidFill>
                <a:latin typeface="Times New Roman Bold"/>
                <a:ea typeface="Times New Roman Bold"/>
                <a:cs typeface="Times New Roman Bold"/>
                <a:sym typeface="Times New Roman Bold"/>
              </a:rPr>
              <a:t>analyse</a:t>
            </a:r>
            <a:r>
              <a:rPr lang="en-US" sz="3428" b="1" dirty="0">
                <a:solidFill>
                  <a:srgbClr val="FFFFFF"/>
                </a:solidFill>
                <a:latin typeface="Times New Roman Bold"/>
                <a:ea typeface="Times New Roman Bold"/>
                <a:cs typeface="Times New Roman Bold"/>
                <a:sym typeface="Times New Roman Bold"/>
              </a:rPr>
              <a:t> gender inequality through a multi-level lens—from global and regional trends to individual country profiles—using data from 1990 to 2021. Specifically, we aim to: </a:t>
            </a:r>
          </a:p>
          <a:p>
            <a:pPr marL="740172" lvl="1" indent="-370086" algn="l">
              <a:lnSpc>
                <a:spcPts val="3496"/>
              </a:lnSpc>
              <a:buAutoNum type="arabicPeriod"/>
            </a:pPr>
            <a:r>
              <a:rPr lang="en-US" sz="3428" b="1" dirty="0">
                <a:solidFill>
                  <a:srgbClr val="FFFFFF"/>
                </a:solidFill>
                <a:latin typeface="Times New Roman Bold"/>
                <a:ea typeface="Times New Roman Bold"/>
                <a:cs typeface="Times New Roman Bold"/>
                <a:sym typeface="Times New Roman Bold"/>
              </a:rPr>
              <a:t>Understand how gender inequality has evolved over time, and whether countries in different continents, hemispheres, or developmental groups have experienced faster or slower progress; </a:t>
            </a:r>
          </a:p>
          <a:p>
            <a:pPr marL="740172" lvl="1" indent="-370086" algn="l">
              <a:lnSpc>
                <a:spcPts val="3496"/>
              </a:lnSpc>
              <a:buAutoNum type="arabicPeriod"/>
            </a:pPr>
            <a:r>
              <a:rPr lang="en-US" sz="3428" b="1" dirty="0">
                <a:solidFill>
                  <a:srgbClr val="FFFFFF"/>
                </a:solidFill>
                <a:latin typeface="Times New Roman Bold"/>
                <a:ea typeface="Times New Roman Bold"/>
                <a:cs typeface="Times New Roman Bold"/>
                <a:sym typeface="Times New Roman Bold"/>
              </a:rPr>
              <a:t>Identify which dimensions of inequality (e.g., maternal mortality, education gaps, </a:t>
            </a:r>
            <a:r>
              <a:rPr lang="en-US" sz="3428" b="1" dirty="0" err="1">
                <a:solidFill>
                  <a:srgbClr val="FFFFFF"/>
                </a:solidFill>
                <a:latin typeface="Times New Roman Bold"/>
                <a:ea typeface="Times New Roman Bold"/>
                <a:cs typeface="Times New Roman Bold"/>
                <a:sym typeface="Times New Roman Bold"/>
              </a:rPr>
              <a:t>labour</a:t>
            </a:r>
            <a:r>
              <a:rPr lang="en-US" sz="3428" b="1" dirty="0">
                <a:solidFill>
                  <a:srgbClr val="FFFFFF"/>
                </a:solidFill>
                <a:latin typeface="Times New Roman Bold"/>
                <a:ea typeface="Times New Roman Bold"/>
                <a:cs typeface="Times New Roman Bold"/>
                <a:sym typeface="Times New Roman Bold"/>
              </a:rPr>
              <a:t> force participation) are most impactful in driving GII scores; </a:t>
            </a:r>
          </a:p>
          <a:p>
            <a:pPr marL="740172" lvl="1" indent="-370086" algn="l">
              <a:lnSpc>
                <a:spcPts val="3496"/>
              </a:lnSpc>
              <a:buAutoNum type="arabicPeriod"/>
            </a:pPr>
            <a:r>
              <a:rPr lang="en-US" sz="3428" b="1" dirty="0">
                <a:solidFill>
                  <a:srgbClr val="FFFFFF"/>
                </a:solidFill>
                <a:latin typeface="Times New Roman Bold"/>
                <a:ea typeface="Times New Roman Bold"/>
                <a:cs typeface="Times New Roman Bold"/>
                <a:sym typeface="Times New Roman Bold"/>
              </a:rPr>
              <a:t>Detect outlier countries that have defied regional trends—either by rapidly improving or stagnating; </a:t>
            </a:r>
          </a:p>
          <a:p>
            <a:pPr marL="740172" lvl="1" indent="-370086" algn="l">
              <a:lnSpc>
                <a:spcPts val="3496"/>
              </a:lnSpc>
              <a:buAutoNum type="arabicPeriod"/>
            </a:pPr>
            <a:r>
              <a:rPr lang="en-US" sz="3428" b="1" dirty="0">
                <a:solidFill>
                  <a:srgbClr val="FFFFFF"/>
                </a:solidFill>
                <a:latin typeface="Times New Roman Bold"/>
                <a:ea typeface="Times New Roman Bold"/>
                <a:cs typeface="Times New Roman Bold"/>
                <a:sym typeface="Times New Roman Bold"/>
              </a:rPr>
              <a:t>Assess whether countries are converging toward equality, or if global progress hides widening gaps in certain regions or indicators.</a:t>
            </a:r>
          </a:p>
        </p:txBody>
      </p:sp>
      <p:sp>
        <p:nvSpPr>
          <p:cNvPr id="5" name="Freeform 5"/>
          <p:cNvSpPr/>
          <p:nvPr/>
        </p:nvSpPr>
        <p:spPr>
          <a:xfrm>
            <a:off x="10453088" y="1486082"/>
            <a:ext cx="7604494" cy="7561239"/>
          </a:xfrm>
          <a:custGeom>
            <a:avLst/>
            <a:gdLst/>
            <a:ahLst/>
            <a:cxnLst/>
            <a:rect l="l" t="t" r="r" b="b"/>
            <a:pathLst>
              <a:path w="7604494" h="7561239">
                <a:moveTo>
                  <a:pt x="0" y="0"/>
                </a:moveTo>
                <a:lnTo>
                  <a:pt x="7604495" y="0"/>
                </a:lnTo>
                <a:lnTo>
                  <a:pt x="7604495" y="7561238"/>
                </a:lnTo>
                <a:lnTo>
                  <a:pt x="0" y="7561238"/>
                </a:lnTo>
                <a:lnTo>
                  <a:pt x="0" y="0"/>
                </a:lnTo>
                <a:close/>
              </a:path>
            </a:pathLst>
          </a:custGeom>
          <a:blipFill>
            <a:blip r:embed="rId6"/>
            <a:stretch>
              <a:fillRect b="-572"/>
            </a:stretch>
          </a:blipFill>
        </p:spPr>
        <p:txBody>
          <a:bodyPr/>
          <a:lstStyle/>
          <a:p>
            <a:endParaRPr lang="en-IN"/>
          </a:p>
        </p:txBody>
      </p:sp>
      <p:sp>
        <p:nvSpPr>
          <p:cNvPr id="6" name="TextBox 6"/>
          <p:cNvSpPr txBox="1"/>
          <p:nvPr/>
        </p:nvSpPr>
        <p:spPr>
          <a:xfrm>
            <a:off x="630281" y="516255"/>
            <a:ext cx="16249479" cy="1207006"/>
          </a:xfrm>
          <a:prstGeom prst="rect">
            <a:avLst/>
          </a:prstGeom>
        </p:spPr>
        <p:txBody>
          <a:bodyPr lIns="0" tIns="0" rIns="0" bIns="0" rtlCol="0" anchor="t">
            <a:spAutoFit/>
          </a:bodyPr>
          <a:lstStyle/>
          <a:p>
            <a:pPr algn="just">
              <a:lnSpc>
                <a:spcPts val="7955"/>
              </a:lnSpc>
              <a:spcBef>
                <a:spcPct val="0"/>
              </a:spcBef>
            </a:pPr>
            <a:r>
              <a:rPr lang="en-US" sz="7799" b="1">
                <a:solidFill>
                  <a:srgbClr val="FFFFFF"/>
                </a:solidFill>
                <a:latin typeface="Times New Roman Bold"/>
                <a:ea typeface="Times New Roman Bold"/>
                <a:cs typeface="Times New Roman Bold"/>
                <a:sym typeface="Times New Roman Bold"/>
              </a:rPr>
              <a:t>Problem Statement</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Freeform 3"/>
          <p:cNvSpPr/>
          <p:nvPr/>
        </p:nvSpPr>
        <p:spPr>
          <a:xfrm>
            <a:off x="12989449" y="0"/>
            <a:ext cx="5298551" cy="10597101"/>
          </a:xfrm>
          <a:custGeom>
            <a:avLst/>
            <a:gdLst/>
            <a:ahLst/>
            <a:cxnLst/>
            <a:rect l="l" t="t" r="r" b="b"/>
            <a:pathLst>
              <a:path w="5298551" h="10597101">
                <a:moveTo>
                  <a:pt x="0" y="0"/>
                </a:moveTo>
                <a:lnTo>
                  <a:pt x="5298551" y="0"/>
                </a:lnTo>
                <a:lnTo>
                  <a:pt x="5298551" y="10597101"/>
                </a:lnTo>
                <a:lnTo>
                  <a:pt x="0" y="1059710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4" name="TextBox 4"/>
          <p:cNvSpPr txBox="1"/>
          <p:nvPr/>
        </p:nvSpPr>
        <p:spPr>
          <a:xfrm>
            <a:off x="2521124" y="3081345"/>
            <a:ext cx="13818395" cy="4105261"/>
          </a:xfrm>
          <a:prstGeom prst="rect">
            <a:avLst/>
          </a:prstGeom>
        </p:spPr>
        <p:txBody>
          <a:bodyPr lIns="0" tIns="0" rIns="0" bIns="0" rtlCol="0" anchor="t">
            <a:spAutoFit/>
          </a:bodyPr>
          <a:lstStyle/>
          <a:p>
            <a:pPr algn="ctr">
              <a:lnSpc>
                <a:spcPts val="10199"/>
              </a:lnSpc>
            </a:pPr>
            <a:r>
              <a:rPr lang="en-US" sz="9999" b="1">
                <a:solidFill>
                  <a:srgbClr val="FFFFFF"/>
                </a:solidFill>
                <a:latin typeface="Times New Roman Bold"/>
                <a:ea typeface="Times New Roman Bold"/>
                <a:cs typeface="Times New Roman Bold"/>
                <a:sym typeface="Times New Roman Bold"/>
              </a:rPr>
              <a:t>Chapter I: </a:t>
            </a:r>
          </a:p>
          <a:p>
            <a:pPr algn="ctr">
              <a:lnSpc>
                <a:spcPts val="10199"/>
              </a:lnSpc>
            </a:pPr>
            <a:r>
              <a:rPr lang="en-US" sz="9999" b="1">
                <a:solidFill>
                  <a:srgbClr val="FFFFFF"/>
                </a:solidFill>
                <a:latin typeface="Times New Roman Bold"/>
                <a:ea typeface="Times New Roman Bold"/>
                <a:cs typeface="Times New Roman Bold"/>
                <a:sym typeface="Times New Roman Bold"/>
              </a:rPr>
              <a:t>Global Gender </a:t>
            </a:r>
          </a:p>
          <a:p>
            <a:pPr algn="ctr">
              <a:lnSpc>
                <a:spcPts val="10199"/>
              </a:lnSpc>
              <a:spcBef>
                <a:spcPct val="0"/>
              </a:spcBef>
            </a:pPr>
            <a:r>
              <a:rPr lang="en-US" sz="9999" b="1">
                <a:solidFill>
                  <a:srgbClr val="FFFFFF"/>
                </a:solidFill>
                <a:latin typeface="Times New Roman Bold"/>
                <a:ea typeface="Times New Roman Bold"/>
                <a:cs typeface="Times New Roman Bold"/>
                <a:sym typeface="Times New Roman Bold"/>
              </a:rPr>
              <a:t>Inequality Landscape </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flipV="1">
            <a:off x="0" y="0"/>
            <a:ext cx="18288000" cy="10287000"/>
          </a:xfrm>
          <a:custGeom>
            <a:avLst/>
            <a:gdLst/>
            <a:ahLst/>
            <a:cxnLst/>
            <a:rect l="l" t="t" r="r" b="b"/>
            <a:pathLst>
              <a:path w="18288000" h="10287000">
                <a:moveTo>
                  <a:pt x="0" y="10287000"/>
                </a:moveTo>
                <a:lnTo>
                  <a:pt x="18288000" y="10287000"/>
                </a:lnTo>
                <a:lnTo>
                  <a:pt x="18288000" y="0"/>
                </a:lnTo>
                <a:lnTo>
                  <a:pt x="0" y="0"/>
                </a:lnTo>
                <a:lnTo>
                  <a:pt x="0" y="1028700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Freeform 3"/>
          <p:cNvSpPr/>
          <p:nvPr/>
        </p:nvSpPr>
        <p:spPr>
          <a:xfrm flipV="1">
            <a:off x="-877802" y="7061887"/>
            <a:ext cx="7500263" cy="6450226"/>
          </a:xfrm>
          <a:custGeom>
            <a:avLst/>
            <a:gdLst/>
            <a:ahLst/>
            <a:cxnLst/>
            <a:rect l="l" t="t" r="r" b="b"/>
            <a:pathLst>
              <a:path w="7500263" h="6450226">
                <a:moveTo>
                  <a:pt x="0" y="6450226"/>
                </a:moveTo>
                <a:lnTo>
                  <a:pt x="7500263" y="6450226"/>
                </a:lnTo>
                <a:lnTo>
                  <a:pt x="7500263" y="0"/>
                </a:lnTo>
                <a:lnTo>
                  <a:pt x="0" y="0"/>
                </a:lnTo>
                <a:lnTo>
                  <a:pt x="0" y="6450226"/>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4" name="Freeform 4"/>
          <p:cNvSpPr/>
          <p:nvPr/>
        </p:nvSpPr>
        <p:spPr>
          <a:xfrm rot="-5400000">
            <a:off x="14992965" y="-2244964"/>
            <a:ext cx="3858933" cy="7717866"/>
          </a:xfrm>
          <a:custGeom>
            <a:avLst/>
            <a:gdLst/>
            <a:ahLst/>
            <a:cxnLst/>
            <a:rect l="l" t="t" r="r" b="b"/>
            <a:pathLst>
              <a:path w="3858933" h="7717866">
                <a:moveTo>
                  <a:pt x="0" y="0"/>
                </a:moveTo>
                <a:lnTo>
                  <a:pt x="3858933" y="0"/>
                </a:lnTo>
                <a:lnTo>
                  <a:pt x="3858933" y="7717865"/>
                </a:lnTo>
                <a:lnTo>
                  <a:pt x="0" y="771786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5" name="Freeform 5"/>
          <p:cNvSpPr/>
          <p:nvPr/>
        </p:nvSpPr>
        <p:spPr>
          <a:xfrm>
            <a:off x="674599" y="1790700"/>
            <a:ext cx="17053102" cy="8270754"/>
          </a:xfrm>
          <a:custGeom>
            <a:avLst/>
            <a:gdLst/>
            <a:ahLst/>
            <a:cxnLst/>
            <a:rect l="l" t="t" r="r" b="b"/>
            <a:pathLst>
              <a:path w="17053102" h="8270754">
                <a:moveTo>
                  <a:pt x="0" y="0"/>
                </a:moveTo>
                <a:lnTo>
                  <a:pt x="17053102" y="0"/>
                </a:lnTo>
                <a:lnTo>
                  <a:pt x="17053102" y="8270755"/>
                </a:lnTo>
                <a:lnTo>
                  <a:pt x="0" y="8270755"/>
                </a:lnTo>
                <a:lnTo>
                  <a:pt x="0" y="0"/>
                </a:lnTo>
                <a:close/>
              </a:path>
            </a:pathLst>
          </a:custGeom>
          <a:blipFill>
            <a:blip r:embed="rId8"/>
            <a:stretch>
              <a:fillRect/>
            </a:stretch>
          </a:blipFill>
        </p:spPr>
        <p:txBody>
          <a:bodyPr/>
          <a:lstStyle/>
          <a:p>
            <a:endParaRPr lang="en-IN"/>
          </a:p>
        </p:txBody>
      </p:sp>
      <p:sp>
        <p:nvSpPr>
          <p:cNvPr id="6" name="TextBox 6"/>
          <p:cNvSpPr txBox="1"/>
          <p:nvPr/>
        </p:nvSpPr>
        <p:spPr>
          <a:xfrm>
            <a:off x="900402" y="304800"/>
            <a:ext cx="16487197" cy="1533145"/>
          </a:xfrm>
          <a:prstGeom prst="rect">
            <a:avLst/>
          </a:prstGeom>
        </p:spPr>
        <p:txBody>
          <a:bodyPr lIns="0" tIns="0" rIns="0" bIns="0" rtlCol="0" anchor="t">
            <a:spAutoFit/>
          </a:bodyPr>
          <a:lstStyle/>
          <a:p>
            <a:pPr algn="ctr">
              <a:lnSpc>
                <a:spcPts val="5508"/>
              </a:lnSpc>
              <a:spcBef>
                <a:spcPct val="0"/>
              </a:spcBef>
            </a:pPr>
            <a:r>
              <a:rPr lang="en-US" sz="5400" b="1">
                <a:solidFill>
                  <a:srgbClr val="FFFFFF"/>
                </a:solidFill>
                <a:latin typeface="Times New Roman Bold"/>
                <a:ea typeface="Times New Roman Bold"/>
                <a:cs typeface="Times New Roman Bold"/>
                <a:sym typeface="Times New Roman Bold"/>
              </a:rPr>
              <a:t>Hypothesis 1: There has been a significant reduction in the Average Global GII values from 1990 to 2021</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Freeform 3"/>
          <p:cNvSpPr/>
          <p:nvPr/>
        </p:nvSpPr>
        <p:spPr>
          <a:xfrm>
            <a:off x="12989449" y="0"/>
            <a:ext cx="5298551" cy="10597101"/>
          </a:xfrm>
          <a:custGeom>
            <a:avLst/>
            <a:gdLst/>
            <a:ahLst/>
            <a:cxnLst/>
            <a:rect l="l" t="t" r="r" b="b"/>
            <a:pathLst>
              <a:path w="5298551" h="10597101">
                <a:moveTo>
                  <a:pt x="0" y="0"/>
                </a:moveTo>
                <a:lnTo>
                  <a:pt x="5298551" y="0"/>
                </a:lnTo>
                <a:lnTo>
                  <a:pt x="5298551" y="10597101"/>
                </a:lnTo>
                <a:lnTo>
                  <a:pt x="0" y="1059710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4" name="TextBox 4"/>
          <p:cNvSpPr txBox="1"/>
          <p:nvPr/>
        </p:nvSpPr>
        <p:spPr>
          <a:xfrm>
            <a:off x="0" y="3568095"/>
            <a:ext cx="18275383" cy="3953631"/>
          </a:xfrm>
          <a:prstGeom prst="rect">
            <a:avLst/>
          </a:prstGeom>
        </p:spPr>
        <p:txBody>
          <a:bodyPr lIns="0" tIns="0" rIns="0" bIns="0" rtlCol="0" anchor="t">
            <a:spAutoFit/>
          </a:bodyPr>
          <a:lstStyle/>
          <a:p>
            <a:pPr algn="ctr">
              <a:lnSpc>
                <a:spcPts val="10607"/>
              </a:lnSpc>
            </a:pPr>
            <a:r>
              <a:rPr lang="en-US" sz="10399" b="1">
                <a:solidFill>
                  <a:srgbClr val="FFFFFF"/>
                </a:solidFill>
                <a:latin typeface="Times New Roman Bold"/>
                <a:ea typeface="Times New Roman Bold"/>
                <a:cs typeface="Times New Roman Bold"/>
                <a:sym typeface="Times New Roman Bold"/>
              </a:rPr>
              <a:t>Chapter 1: Global Gender </a:t>
            </a:r>
          </a:p>
          <a:p>
            <a:pPr algn="ctr">
              <a:lnSpc>
                <a:spcPts val="10607"/>
              </a:lnSpc>
            </a:pPr>
            <a:r>
              <a:rPr lang="en-US" sz="10399" b="1">
                <a:solidFill>
                  <a:srgbClr val="FFFFFF"/>
                </a:solidFill>
                <a:latin typeface="Times New Roman Bold"/>
                <a:ea typeface="Times New Roman Bold"/>
                <a:cs typeface="Times New Roman Bold"/>
                <a:sym typeface="Times New Roman Bold"/>
              </a:rPr>
              <a:t>Inequality Landscape </a:t>
            </a:r>
          </a:p>
          <a:p>
            <a:pPr algn="just">
              <a:lnSpc>
                <a:spcPts val="8160"/>
              </a:lnSpc>
              <a:spcBef>
                <a:spcPct val="0"/>
              </a:spcBef>
            </a:pPr>
            <a:endParaRPr lang="en-US" sz="10399" b="1">
              <a:solidFill>
                <a:srgbClr val="FFFFFF"/>
              </a:solidFill>
              <a:latin typeface="Times New Roman Bold"/>
              <a:ea typeface="Times New Roman Bold"/>
              <a:cs typeface="Times New Roman Bold"/>
              <a:sym typeface="Times New Roman Bold"/>
            </a:endParaRPr>
          </a:p>
        </p:txBody>
      </p:sp>
      <p:sp>
        <p:nvSpPr>
          <p:cNvPr id="5" name="Freeform 5"/>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6" name="TextBox 6"/>
          <p:cNvSpPr txBox="1"/>
          <p:nvPr/>
        </p:nvSpPr>
        <p:spPr>
          <a:xfrm>
            <a:off x="252557" y="304800"/>
            <a:ext cx="17770269" cy="1511809"/>
          </a:xfrm>
          <a:prstGeom prst="rect">
            <a:avLst/>
          </a:prstGeom>
        </p:spPr>
        <p:txBody>
          <a:bodyPr lIns="0" tIns="0" rIns="0" bIns="0" rtlCol="0" anchor="t">
            <a:spAutoFit/>
          </a:bodyPr>
          <a:lstStyle/>
          <a:p>
            <a:pPr algn="ctr">
              <a:lnSpc>
                <a:spcPts val="5406"/>
              </a:lnSpc>
              <a:spcBef>
                <a:spcPct val="0"/>
              </a:spcBef>
            </a:pPr>
            <a:r>
              <a:rPr lang="en-US" sz="5300" b="1">
                <a:solidFill>
                  <a:srgbClr val="FFFFFF"/>
                </a:solidFill>
                <a:latin typeface="Times New Roman Bold"/>
                <a:ea typeface="Times New Roman Bold"/>
                <a:cs typeface="Times New Roman Bold"/>
                <a:sym typeface="Times New Roman Bold"/>
              </a:rPr>
              <a:t>Hypothesis 2: Is there a geographic pattern in gender inequality based on hemisphere and continents.</a:t>
            </a:r>
          </a:p>
        </p:txBody>
      </p:sp>
      <p:sp>
        <p:nvSpPr>
          <p:cNvPr id="7" name="Freeform 7"/>
          <p:cNvSpPr/>
          <p:nvPr/>
        </p:nvSpPr>
        <p:spPr>
          <a:xfrm>
            <a:off x="771525" y="1733550"/>
            <a:ext cx="16732333" cy="8345251"/>
          </a:xfrm>
          <a:custGeom>
            <a:avLst/>
            <a:gdLst/>
            <a:ahLst/>
            <a:cxnLst/>
            <a:rect l="l" t="t" r="r" b="b"/>
            <a:pathLst>
              <a:path w="16732333" h="8345251">
                <a:moveTo>
                  <a:pt x="0" y="0"/>
                </a:moveTo>
                <a:lnTo>
                  <a:pt x="16732333" y="0"/>
                </a:lnTo>
                <a:lnTo>
                  <a:pt x="16732333" y="8345251"/>
                </a:lnTo>
                <a:lnTo>
                  <a:pt x="0" y="8345251"/>
                </a:lnTo>
                <a:lnTo>
                  <a:pt x="0" y="0"/>
                </a:lnTo>
                <a:close/>
              </a:path>
            </a:pathLst>
          </a:custGeom>
          <a:blipFill>
            <a:blip r:embed="rId6"/>
            <a:stretch>
              <a:fillRect/>
            </a:stretch>
          </a:blipFill>
        </p:spPr>
        <p:txBody>
          <a:bodyPr/>
          <a:lstStyle/>
          <a:p>
            <a:endParaRPr lang="en-IN"/>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flipV="1">
            <a:off x="0" y="0"/>
            <a:ext cx="18288000" cy="10287000"/>
          </a:xfrm>
          <a:custGeom>
            <a:avLst/>
            <a:gdLst/>
            <a:ahLst/>
            <a:cxnLst/>
            <a:rect l="l" t="t" r="r" b="b"/>
            <a:pathLst>
              <a:path w="18288000" h="10287000">
                <a:moveTo>
                  <a:pt x="0" y="10287000"/>
                </a:moveTo>
                <a:lnTo>
                  <a:pt x="18288000" y="10287000"/>
                </a:lnTo>
                <a:lnTo>
                  <a:pt x="18288000" y="0"/>
                </a:lnTo>
                <a:lnTo>
                  <a:pt x="0" y="0"/>
                </a:lnTo>
                <a:lnTo>
                  <a:pt x="0" y="1028700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Freeform 3"/>
          <p:cNvSpPr/>
          <p:nvPr/>
        </p:nvSpPr>
        <p:spPr>
          <a:xfrm flipV="1">
            <a:off x="-877802" y="7061887"/>
            <a:ext cx="7500263" cy="6450226"/>
          </a:xfrm>
          <a:custGeom>
            <a:avLst/>
            <a:gdLst/>
            <a:ahLst/>
            <a:cxnLst/>
            <a:rect l="l" t="t" r="r" b="b"/>
            <a:pathLst>
              <a:path w="7500263" h="6450226">
                <a:moveTo>
                  <a:pt x="0" y="6450226"/>
                </a:moveTo>
                <a:lnTo>
                  <a:pt x="7500263" y="6450226"/>
                </a:lnTo>
                <a:lnTo>
                  <a:pt x="7500263" y="0"/>
                </a:lnTo>
                <a:lnTo>
                  <a:pt x="0" y="0"/>
                </a:lnTo>
                <a:lnTo>
                  <a:pt x="0" y="6450226"/>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4" name="Freeform 4"/>
          <p:cNvSpPr/>
          <p:nvPr/>
        </p:nvSpPr>
        <p:spPr>
          <a:xfrm rot="-5400000">
            <a:off x="14992965" y="-2244964"/>
            <a:ext cx="3858933" cy="7717866"/>
          </a:xfrm>
          <a:custGeom>
            <a:avLst/>
            <a:gdLst/>
            <a:ahLst/>
            <a:cxnLst/>
            <a:rect l="l" t="t" r="r" b="b"/>
            <a:pathLst>
              <a:path w="3858933" h="7717866">
                <a:moveTo>
                  <a:pt x="0" y="0"/>
                </a:moveTo>
                <a:lnTo>
                  <a:pt x="3858933" y="0"/>
                </a:lnTo>
                <a:lnTo>
                  <a:pt x="3858933" y="7717865"/>
                </a:lnTo>
                <a:lnTo>
                  <a:pt x="0" y="771786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5" name="Freeform 5"/>
          <p:cNvSpPr/>
          <p:nvPr/>
        </p:nvSpPr>
        <p:spPr>
          <a:xfrm>
            <a:off x="491179" y="1613968"/>
            <a:ext cx="17305642" cy="8523029"/>
          </a:xfrm>
          <a:custGeom>
            <a:avLst/>
            <a:gdLst/>
            <a:ahLst/>
            <a:cxnLst/>
            <a:rect l="l" t="t" r="r" b="b"/>
            <a:pathLst>
              <a:path w="17305642" h="8523029">
                <a:moveTo>
                  <a:pt x="0" y="0"/>
                </a:moveTo>
                <a:lnTo>
                  <a:pt x="17305642" y="0"/>
                </a:lnTo>
                <a:lnTo>
                  <a:pt x="17305642" y="8523029"/>
                </a:lnTo>
                <a:lnTo>
                  <a:pt x="0" y="8523029"/>
                </a:lnTo>
                <a:lnTo>
                  <a:pt x="0" y="0"/>
                </a:lnTo>
                <a:close/>
              </a:path>
            </a:pathLst>
          </a:custGeom>
          <a:blipFill>
            <a:blip r:embed="rId8"/>
            <a:stretch>
              <a:fillRect/>
            </a:stretch>
          </a:blipFill>
        </p:spPr>
        <p:txBody>
          <a:bodyPr/>
          <a:lstStyle/>
          <a:p>
            <a:endParaRPr lang="en-IN"/>
          </a:p>
        </p:txBody>
      </p:sp>
      <p:sp>
        <p:nvSpPr>
          <p:cNvPr id="6" name="TextBox 6"/>
          <p:cNvSpPr txBox="1"/>
          <p:nvPr/>
        </p:nvSpPr>
        <p:spPr>
          <a:xfrm>
            <a:off x="1586577" y="185218"/>
            <a:ext cx="14439545" cy="1471423"/>
          </a:xfrm>
          <a:prstGeom prst="rect">
            <a:avLst/>
          </a:prstGeom>
        </p:spPr>
        <p:txBody>
          <a:bodyPr lIns="0" tIns="0" rIns="0" bIns="0" rtlCol="0" anchor="t">
            <a:spAutoFit/>
          </a:bodyPr>
          <a:lstStyle/>
          <a:p>
            <a:pPr algn="ctr">
              <a:lnSpc>
                <a:spcPts val="5304"/>
              </a:lnSpc>
              <a:spcBef>
                <a:spcPct val="0"/>
              </a:spcBef>
            </a:pPr>
            <a:r>
              <a:rPr lang="en-US" sz="5200" b="1">
                <a:solidFill>
                  <a:srgbClr val="FFFFFF"/>
                </a:solidFill>
                <a:latin typeface="Times New Roman Bold"/>
                <a:ea typeface="Times New Roman Bold"/>
                <a:cs typeface="Times New Roman Bold"/>
                <a:sym typeface="Times New Roman Bold"/>
              </a:rPr>
              <a:t>Hypothesis 3: Is there a relation between GII Value and HDI Rank?</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TotalTime>
  <Words>681</Words>
  <Application>Microsoft Office PowerPoint</Application>
  <PresentationFormat>Custom</PresentationFormat>
  <Paragraphs>67</Paragraphs>
  <Slides>23</Slides>
  <Notes>0</Notes>
  <HiddenSlides>0</HiddenSlides>
  <MMClips>2</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23</vt:i4>
      </vt:variant>
    </vt:vector>
  </HeadingPairs>
  <TitlesOfParts>
    <vt:vector size="29" baseType="lpstr">
      <vt:lpstr>Times New Roman</vt:lpstr>
      <vt:lpstr>Calibri</vt:lpstr>
      <vt:lpstr>Poppins</vt:lpstr>
      <vt:lpstr>Times New Roman Bold</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and White Modern Gradient Investment Presentation</dc:title>
  <dc:creator>Naman Gandhi</dc:creator>
  <cp:lastModifiedBy>Naman Gandhi</cp:lastModifiedBy>
  <cp:revision>2</cp:revision>
  <dcterms:created xsi:type="dcterms:W3CDTF">2006-08-16T00:00:00Z</dcterms:created>
  <dcterms:modified xsi:type="dcterms:W3CDTF">2025-04-10T12:05:47Z</dcterms:modified>
  <dc:identifier>DAGkDs7WiBE</dc:identifier>
</cp:coreProperties>
</file>